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9" r:id="rId3"/>
    <p:sldId id="342" r:id="rId4"/>
    <p:sldId id="293" r:id="rId5"/>
    <p:sldId id="305" r:id="rId6"/>
    <p:sldId id="273" r:id="rId7"/>
    <p:sldId id="258" r:id="rId8"/>
    <p:sldId id="343" r:id="rId9"/>
    <p:sldId id="322" r:id="rId10"/>
    <p:sldId id="297" r:id="rId11"/>
    <p:sldId id="344" r:id="rId12"/>
    <p:sldId id="345" r:id="rId13"/>
    <p:sldId id="346" r:id="rId14"/>
    <p:sldId id="308" r:id="rId15"/>
    <p:sldId id="311" r:id="rId16"/>
    <p:sldId id="307" r:id="rId17"/>
    <p:sldId id="347" r:id="rId18"/>
    <p:sldId id="313" r:id="rId19"/>
    <p:sldId id="331" r:id="rId20"/>
    <p:sldId id="332" r:id="rId21"/>
    <p:sldId id="333" r:id="rId22"/>
    <p:sldId id="334" r:id="rId23"/>
    <p:sldId id="335" r:id="rId24"/>
    <p:sldId id="315" r:id="rId25"/>
    <p:sldId id="327" r:id="rId26"/>
    <p:sldId id="299" r:id="rId27"/>
    <p:sldId id="336" r:id="rId28"/>
    <p:sldId id="325" r:id="rId29"/>
    <p:sldId id="326" r:id="rId30"/>
    <p:sldId id="309" r:id="rId31"/>
    <p:sldId id="338" r:id="rId32"/>
    <p:sldId id="339" r:id="rId33"/>
    <p:sldId id="337" r:id="rId34"/>
    <p:sldId id="340" r:id="rId35"/>
    <p:sldId id="316" r:id="rId36"/>
    <p:sldId id="317" r:id="rId37"/>
    <p:sldId id="341" r:id="rId38"/>
    <p:sldId id="272" r:id="rId39"/>
    <p:sldId id="301" r:id="rId40"/>
    <p:sldId id="302" r:id="rId41"/>
    <p:sldId id="328" r:id="rId42"/>
    <p:sldId id="303" r:id="rId43"/>
    <p:sldId id="318" r:id="rId44"/>
    <p:sldId id="304" r:id="rId45"/>
    <p:sldId id="319" r:id="rId46"/>
    <p:sldId id="349" r:id="rId47"/>
    <p:sldId id="321" r:id="rId48"/>
    <p:sldId id="278" r:id="rId49"/>
  </p:sldIdLst>
  <p:sldSz cx="9144000" cy="6858000" type="screen4x3"/>
  <p:notesSz cx="7010400" cy="9296400"/>
  <p:custShowLst>
    <p:custShow name="Custom Show 1" id="0">
      <p:sldLst>
        <p:sld r:id="rId2"/>
        <p:sld r:id="rId7"/>
        <p:sld r:id="rId11"/>
        <p:sld r:id="rId5"/>
        <p:sld r:id="rId8"/>
        <p:sld r:id="rId39"/>
        <p:sld r:id="rId4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7D2E6-431A-4283-9112-CDF166E4F347}" v="122" dt="2018-05-11T00:54:44.194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E9CF1F-F9AA-4155-8E95-737579ACBDAB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46C31E-171B-47E8-A120-06A68C6CA8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10FE-8423-44BF-B80D-C85E7CB9631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78BF-3BAC-4265-9778-2CD71685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  <p:sldLayoutId id="2147483735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bp.missouristate.edu/cob-study-away-mentor-program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SOnline@MissouriState.edu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BComputing@missouristate.edu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10,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David Meinert, Dean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COB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8" y="1740878"/>
            <a:ext cx="8001001" cy="37719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Outlook FY20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EC52C-3814-48EF-A7CE-5B49847EEB3D}"/>
              </a:ext>
            </a:extLst>
          </p:cNvPr>
          <p:cNvSpPr txBox="1"/>
          <p:nvPr/>
        </p:nvSpPr>
        <p:spPr>
          <a:xfrm>
            <a:off x="272561" y="1669820"/>
            <a:ext cx="8678007" cy="44627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cs typeface="Calibri" panose="020F0502020204030204" pitchFamily="34" charset="0"/>
              </a:rPr>
              <a:t>Tuition Increase (5%)</a:t>
            </a:r>
          </a:p>
          <a:p>
            <a:pPr lvl="1">
              <a:buChar char="•"/>
            </a:pPr>
            <a:r>
              <a:rPr lang="en-US" sz="2400" dirty="0">
                <a:cs typeface="Calibri" panose="020F0502020204030204" pitchFamily="34" charset="0"/>
              </a:rPr>
              <a:t> 1.1%   2018/2019 increase approved, but waived</a:t>
            </a:r>
          </a:p>
          <a:p>
            <a:pPr lvl="1">
              <a:buChar char="•"/>
            </a:pPr>
            <a:r>
              <a:rPr lang="en-US" sz="2400" dirty="0">
                <a:cs typeface="Calibri" panose="020F0502020204030204" pitchFamily="34" charset="0"/>
              </a:rPr>
              <a:t> 1.9%   Allowable CPI increase</a:t>
            </a:r>
          </a:p>
          <a:p>
            <a:pPr lvl="1">
              <a:buChar char="•"/>
            </a:pPr>
            <a:r>
              <a:rPr lang="en-US" sz="2400" dirty="0">
                <a:cs typeface="Calibri" panose="020F0502020204030204" pitchFamily="34" charset="0"/>
              </a:rPr>
              <a:t> 2.07% HESFA adjustment for lower appropriation in FY18 </a:t>
            </a:r>
          </a:p>
          <a:p>
            <a:pPr>
              <a:buChar char="•"/>
            </a:pPr>
            <a:endParaRPr lang="en-US" sz="2400" dirty="0">
              <a:cs typeface="Calibri" panose="020F0502020204030204" pitchFamily="34" charset="0"/>
            </a:endParaRPr>
          </a:p>
          <a:p>
            <a:pPr>
              <a:buChar char="•"/>
            </a:pPr>
            <a:r>
              <a:rPr lang="en-US" sz="2400" dirty="0">
                <a:cs typeface="Calibri" panose="020F0502020204030204" pitchFamily="34" charset="0"/>
              </a:rPr>
              <a:t>State Equity Adjustment - $10M</a:t>
            </a:r>
          </a:p>
          <a:p>
            <a:endParaRPr lang="en-US" sz="2400" dirty="0">
              <a:cs typeface="Arial"/>
            </a:endParaRPr>
          </a:p>
          <a:p>
            <a:pPr>
              <a:buChar char="•"/>
            </a:pPr>
            <a:r>
              <a:rPr lang="en-US" sz="2400" dirty="0">
                <a:cs typeface="Calibri" panose="020F0502020204030204" pitchFamily="34" charset="0"/>
              </a:rPr>
              <a:t>Enrollment Projections 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660 fewer students for FA19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FF0000"/>
                </a:solidFill>
                <a:cs typeface="Arial"/>
              </a:rPr>
              <a:t> $4.5M reduction in tuition revenue</a:t>
            </a:r>
            <a:br>
              <a:rPr lang="en-US" sz="2400" dirty="0">
                <a:solidFill>
                  <a:srgbClr val="FF0000"/>
                </a:solidFill>
                <a:cs typeface="Arial"/>
              </a:rPr>
            </a:b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buChar char="•"/>
            </a:pPr>
            <a:endParaRPr lang="en-US" sz="2000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5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95297"/>
              </p:ext>
            </p:extLst>
          </p:nvPr>
        </p:nvGraphicFramePr>
        <p:xfrm>
          <a:off x="414215" y="953966"/>
          <a:ext cx="8158285" cy="4611564"/>
        </p:xfrm>
        <a:graphic>
          <a:graphicData uri="http://schemas.openxmlformats.org/drawingml/2006/table">
            <a:tbl>
              <a:tblPr/>
              <a:tblGrid>
                <a:gridCol w="6359215">
                  <a:extLst>
                    <a:ext uri="{9D8B030D-6E8A-4147-A177-3AD203B41FA5}">
                      <a16:colId xmlns:a16="http://schemas.microsoft.com/office/drawing/2014/main" val="3433234818"/>
                    </a:ext>
                  </a:extLst>
                </a:gridCol>
                <a:gridCol w="1799070">
                  <a:extLst>
                    <a:ext uri="{9D8B030D-6E8A-4147-A177-3AD203B41FA5}">
                      <a16:colId xmlns:a16="http://schemas.microsoft.com/office/drawing/2014/main" val="1395191680"/>
                    </a:ext>
                  </a:extLst>
                </a:gridCol>
              </a:tblGrid>
              <a:tr h="3842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Available/(Shortfall) Funds for Budget from FY19 Revised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76129"/>
                  </a:ext>
                </a:extLst>
              </a:tr>
              <a:tr h="384297">
                <a:tc gridSpan="2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93950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Credit Hour Tuition/Fee Revenue Shortfall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(254,399.00)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50218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Tuition/Fee Increase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2,207,489.00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37712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Tuition/Fee Increase waived FY19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826,425.00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42126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Tuition/Fee Impact FY20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2,779,515.00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56521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760468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Forecasted Credit Hour Decline FY20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(4,559,810.00)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506040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 City Financing Savings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134,000.00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88548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1,444,000.00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55946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 Appropriation Increase (MSU SGF Share of Equity Adj.)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9,048,492.00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74249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Net Revenue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8,846,197.00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2337"/>
              </p:ext>
            </p:extLst>
          </p:nvPr>
        </p:nvGraphicFramePr>
        <p:xfrm>
          <a:off x="353462" y="677009"/>
          <a:ext cx="8095945" cy="5231417"/>
        </p:xfrm>
        <a:graphic>
          <a:graphicData uri="http://schemas.openxmlformats.org/drawingml/2006/table">
            <a:tbl>
              <a:tblPr/>
              <a:tblGrid>
                <a:gridCol w="5205267">
                  <a:extLst>
                    <a:ext uri="{9D8B030D-6E8A-4147-A177-3AD203B41FA5}">
                      <a16:colId xmlns:a16="http://schemas.microsoft.com/office/drawing/2014/main" val="970744103"/>
                    </a:ext>
                  </a:extLst>
                </a:gridCol>
                <a:gridCol w="1472610">
                  <a:extLst>
                    <a:ext uri="{9D8B030D-6E8A-4147-A177-3AD203B41FA5}">
                      <a16:colId xmlns:a16="http://schemas.microsoft.com/office/drawing/2014/main" val="966642598"/>
                    </a:ext>
                  </a:extLst>
                </a:gridCol>
                <a:gridCol w="1418068">
                  <a:extLst>
                    <a:ext uri="{9D8B030D-6E8A-4147-A177-3AD203B41FA5}">
                      <a16:colId xmlns:a16="http://schemas.microsoft.com/office/drawing/2014/main" val="3233581411"/>
                    </a:ext>
                  </a:extLst>
                </a:gridCol>
              </a:tblGrid>
              <a:tr h="306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Net Revenue Change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8,846,197.00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48483"/>
                  </a:ext>
                </a:extLst>
              </a:tr>
              <a:tr h="306289">
                <a:tc gridSpan="3"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02433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 Increase 1% + $600 on 1/1/2019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1,260,450.00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0558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MOSERS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1,269,020.00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14723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FLSA Exampt Salary Threshold on 1/1/2020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22,952.00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604840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 Range Adjustment on 1/1/2020 or7/1/2019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88,674.00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45040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 Increase 1.9% FY20 on 1/1/2020 or 7/1/2019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2,594,390.00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049126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Employee Minimum Wage Increase (Centrally funded)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333,336.00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31034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Stipend COLA Increase 1.9% 7/1/2019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79,283.00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55040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Reductions Academic Areas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(1,200,000.00)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90533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Reducations: Non Academic Areas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(1,200,000.00)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5708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Scholarships/Recruitment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800,000.00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39835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Expense Increases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1,687,672.00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5099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Expense Changes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5,735,777.00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49278"/>
                  </a:ext>
                </a:extLst>
              </a:tr>
              <a:tr h="3185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Available/(Shortfall) Funds Before Non-Recurring Items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3,110,420.00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82532"/>
                  </a:ext>
                </a:extLst>
              </a:tr>
              <a:tr h="3185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One Time Funding Item - Greenwood Multi-Purpose Room Addition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3,200,000.00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26874"/>
                  </a:ext>
                </a:extLst>
              </a:tr>
              <a:tr h="306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Available/(Shortfall) Funds After Non-Recurring Items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(89,580.00)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975573"/>
                  </a:ext>
                </a:extLst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6831623" y="1397977"/>
            <a:ext cx="562708" cy="2013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94331" y="2145321"/>
            <a:ext cx="1178169" cy="650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Salary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32325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1564"/>
              </p:ext>
            </p:extLst>
          </p:nvPr>
        </p:nvGraphicFramePr>
        <p:xfrm>
          <a:off x="721947" y="900472"/>
          <a:ext cx="7709877" cy="4911242"/>
        </p:xfrm>
        <a:graphic>
          <a:graphicData uri="http://schemas.openxmlformats.org/drawingml/2006/table">
            <a:tbl>
              <a:tblPr/>
              <a:tblGrid>
                <a:gridCol w="6009690">
                  <a:extLst>
                    <a:ext uri="{9D8B030D-6E8A-4147-A177-3AD203B41FA5}">
                      <a16:colId xmlns:a16="http://schemas.microsoft.com/office/drawing/2014/main" val="4114295229"/>
                    </a:ext>
                  </a:extLst>
                </a:gridCol>
                <a:gridCol w="1700187">
                  <a:extLst>
                    <a:ext uri="{9D8B030D-6E8A-4147-A177-3AD203B41FA5}">
                      <a16:colId xmlns:a16="http://schemas.microsoft.com/office/drawing/2014/main" val="993083070"/>
                    </a:ext>
                  </a:extLst>
                </a:gridCol>
              </a:tblGrid>
              <a:tr h="350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EXPENSE INCREASE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13826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 Growth Cost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176,953.00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52044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 Promotions inc. Fringe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325,444.00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41544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PSIP inc. Fringe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34,475.00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33749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Nursing (2 positions)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192,467.00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07709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Insruance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959436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Fee Waivers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228,734.00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086842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Fee Waivers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336,214.00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07027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 Contract Increase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80,135.00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68357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 Contract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16,000.00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849679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 Software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486950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52,250.00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810506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944700"/>
                  </a:ext>
                </a:extLst>
              </a:tr>
              <a:tr h="350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Expense Increase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1,687,672.00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3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0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570277"/>
            <a:ext cx="8001001" cy="4144724"/>
          </a:xfrm>
        </p:spPr>
        <p:txBody>
          <a:bodyPr vert="horz" lIns="0" tIns="0" rIns="0" bIns="0" rtlCol="0" anchor="t">
            <a:normAutofit/>
          </a:bodyPr>
          <a:lstStyle/>
          <a:p>
            <a:pPr marL="228600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477762"/>
            <a:ext cx="8001001" cy="685800"/>
          </a:xfrm>
        </p:spPr>
        <p:txBody>
          <a:bodyPr/>
          <a:lstStyle/>
          <a:p>
            <a:r>
              <a:rPr lang="en-US" dirty="0"/>
              <a:t>Fiscal Health of the College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5022" y="1343871"/>
            <a:ext cx="7859023" cy="437113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sz="2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4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Salary Savings  (unallocated salary)</a:t>
            </a:r>
          </a:p>
          <a:p>
            <a:pPr lvl="1"/>
            <a:r>
              <a:rPr lang="en-US" sz="29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Approximately one tenure track position w/ fringe</a:t>
            </a:r>
            <a:endParaRPr lang="en-US" sz="29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900" b="1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The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Opportunity Cost of Increasing Open Lines to Market Rates</a:t>
            </a:r>
            <a:endParaRPr lang="en-US" sz="2900" b="1" dirty="0">
              <a:solidFill>
                <a:schemeClr val="tx1"/>
              </a:solidFill>
              <a:latin typeface="+mn-lt"/>
              <a:cs typeface="Arial"/>
            </a:endParaRPr>
          </a:p>
          <a:p>
            <a:pPr lvl="1"/>
            <a:r>
              <a:rPr lang="en-US" sz="29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At least $279,140 in salary savings expended since 2014/2015</a:t>
            </a:r>
            <a:endParaRPr lang="en-US" sz="2900" dirty="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One Time Monies (primarily from open faculty lines) will not be replenishing at past rates </a:t>
            </a:r>
            <a:endParaRPr lang="en-US" sz="2900" b="1" dirty="0">
              <a:solidFill>
                <a:schemeClr val="tx1"/>
              </a:solidFill>
              <a:latin typeface="+mn-lt"/>
              <a:cs typeface="Arial"/>
            </a:endParaRPr>
          </a:p>
          <a:p>
            <a:pPr>
              <a:spcBef>
                <a:spcPts val="700"/>
              </a:spcBef>
            </a:pPr>
            <a:r>
              <a:rPr lang="en-US" sz="29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UG Fee Monies </a:t>
            </a:r>
          </a:p>
          <a:p>
            <a:pPr lvl="1">
              <a:spcBef>
                <a:spcPts val="700"/>
              </a:spcBef>
            </a:pPr>
            <a:r>
              <a:rPr lang="en-US" sz="25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Increased year-on-year (addition of 200 level courses &amp; 50/50 split)</a:t>
            </a:r>
          </a:p>
          <a:p>
            <a:pPr>
              <a:spcBef>
                <a:spcPts val="700"/>
              </a:spcBef>
            </a:pPr>
            <a:r>
              <a:rPr lang="en-US" sz="3300" b="1" dirty="0">
                <a:solidFill>
                  <a:schemeClr val="tx1"/>
                </a:solidFill>
                <a:latin typeface="+mn-lt"/>
                <a:cs typeface="Arial"/>
              </a:rPr>
              <a:t>GR Fee Monies</a:t>
            </a:r>
          </a:p>
          <a:p>
            <a:r>
              <a:rPr lang="en-US" sz="29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“E” Program Surplus </a:t>
            </a:r>
            <a:endParaRPr lang="en-US" sz="2900" b="1" dirty="0">
              <a:solidFill>
                <a:schemeClr val="tx1"/>
              </a:solidFill>
              <a:latin typeface="+mn-lt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316812"/>
            <a:ext cx="8333326" cy="269250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Director, School of Accountancy (SOA)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Failed, new search starting SU19</a:t>
            </a:r>
          </a:p>
          <a:p>
            <a:r>
              <a:rPr lang="en-US" sz="2400" dirty="0">
                <a:solidFill>
                  <a:schemeClr val="tx1"/>
                </a:solidFill>
              </a:rPr>
              <a:t>Head, Department of Marketing (MKT)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Dr. Ismet Anitsal will join us in early July</a:t>
            </a:r>
          </a:p>
          <a:p>
            <a:r>
              <a:rPr lang="en-US" sz="2400" dirty="0">
                <a:solidFill>
                  <a:schemeClr val="tx1"/>
                </a:solidFill>
              </a:rPr>
              <a:t>Head, Department of Finance and General Business (FGB)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Dr. Jeff Jones appointed March 1, 2019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85799"/>
            <a:ext cx="8001001" cy="1158903"/>
          </a:xfrm>
        </p:spPr>
        <p:txBody>
          <a:bodyPr>
            <a:normAutofit/>
          </a:bodyPr>
          <a:lstStyle/>
          <a:p>
            <a:r>
              <a:rPr lang="en-US" dirty="0"/>
              <a:t>Searches Updates</a:t>
            </a:r>
          </a:p>
        </p:txBody>
      </p:sp>
    </p:spTree>
    <p:extLst>
      <p:ext uri="{BB962C8B-B14F-4D97-AF65-F5344CB8AC3E}">
        <p14:creationId xmlns:p14="http://schemas.microsoft.com/office/powerpoint/2010/main" val="29533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Hires for 2019/2020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99" y="1719072"/>
            <a:ext cx="7996972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/>
              <a:t>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Jaimie  Grigsby, Ph.D., Kent State University </a:t>
            </a:r>
            <a:br>
              <a:rPr lang="en-US" dirty="0"/>
            </a:br>
            <a:endParaRPr lang="en-US" dirty="0">
              <a:cs typeface="Arial"/>
            </a:endParaRPr>
          </a:p>
          <a:p>
            <a:r>
              <a:rPr lang="en-US" dirty="0"/>
              <a:t>MIT</a:t>
            </a:r>
            <a:endParaRPr lang="en-US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QBA Instructor search in progress</a:t>
            </a:r>
          </a:p>
          <a:p>
            <a:endParaRPr lang="en-US" dirty="0"/>
          </a:p>
          <a:p>
            <a:r>
              <a:rPr lang="en-US" dirty="0"/>
              <a:t>TCM </a:t>
            </a:r>
            <a:endParaRPr lang="en-US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James Peterson, Ph.D., Missouri University of 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9246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SOA Director</a:t>
            </a:r>
          </a:p>
          <a:p>
            <a:r>
              <a:rPr lang="en-US" dirty="0"/>
              <a:t>MGT Department Head</a:t>
            </a:r>
          </a:p>
          <a:p>
            <a:r>
              <a:rPr lang="en-US" dirty="0"/>
              <a:t>Associate Dean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2019 Searches</a:t>
            </a:r>
          </a:p>
        </p:txBody>
      </p:sp>
    </p:spTree>
    <p:extLst>
      <p:ext uri="{BB962C8B-B14F-4D97-AF65-F5344CB8AC3E}">
        <p14:creationId xmlns:p14="http://schemas.microsoft.com/office/powerpoint/2010/main" val="26471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08605"/>
            <a:ext cx="8001001" cy="352293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Classroom ceilings/walls cleaned</a:t>
            </a:r>
          </a:p>
          <a:p>
            <a:r>
              <a:rPr lang="en-US" dirty="0"/>
              <a:t>Glass 345 spruced up – it’s a “flex” room</a:t>
            </a:r>
          </a:p>
          <a:p>
            <a:r>
              <a:rPr lang="en-US" dirty="0"/>
              <a:t>Glass 227 and 230 – spruced up</a:t>
            </a:r>
          </a:p>
          <a:p>
            <a:r>
              <a:rPr lang="en-US" dirty="0"/>
              <a:t>Glass 101 and 108 chairs cleaned</a:t>
            </a:r>
          </a:p>
          <a:p>
            <a:r>
              <a:rPr lang="en-US" dirty="0"/>
              <a:t>Glass 262 painted and coat closet removed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Building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992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143" y="1816379"/>
            <a:ext cx="8001001" cy="3920695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en-US" dirty="0"/>
              <a:t>Kemper: New lab in 126 (trading 105 to CNAS). Gain garage and exterior access.</a:t>
            </a:r>
          </a:p>
          <a:p>
            <a:r>
              <a:rPr lang="en-US" dirty="0"/>
              <a:t>Glass 434 – New HVAC ductwork and lower ceiling. Complete remodel. Capacity to 54.</a:t>
            </a:r>
          </a:p>
          <a:p>
            <a:r>
              <a:rPr lang="en-US" dirty="0"/>
              <a:t>Glass 467 – Complete remodel. Capacity to 48 computers.</a:t>
            </a:r>
          </a:p>
          <a:p>
            <a:r>
              <a:rPr lang="en-US" dirty="0"/>
              <a:t>Glass 101/102/108 new glass whiteboards</a:t>
            </a:r>
          </a:p>
          <a:p>
            <a:r>
              <a:rPr lang="en-US" dirty="0"/>
              <a:t>Glass 102 – new fixed seating – capacity increasing to 140</a:t>
            </a:r>
          </a:p>
          <a:p>
            <a:r>
              <a:rPr lang="en-US" dirty="0"/>
              <a:t>Glass 108 – new cushions</a:t>
            </a:r>
          </a:p>
          <a:p>
            <a:r>
              <a:rPr lang="en-US" dirty="0"/>
              <a:t>Glass 101 – replacing worst cushions with some from 108</a:t>
            </a:r>
          </a:p>
          <a:p>
            <a:r>
              <a:rPr lang="en-US" dirty="0"/>
              <a:t>Painting 261</a:t>
            </a:r>
          </a:p>
          <a:p>
            <a:r>
              <a:rPr lang="en-US" dirty="0"/>
              <a:t>LED Lighting in 345 – test case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Building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Summer 2019</a:t>
            </a:r>
          </a:p>
        </p:txBody>
      </p:sp>
    </p:spTree>
    <p:extLst>
      <p:ext uri="{BB962C8B-B14F-4D97-AF65-F5344CB8AC3E}">
        <p14:creationId xmlns:p14="http://schemas.microsoft.com/office/powerpoint/2010/main" val="18244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Reminder #1 – an ALL GRAD COB will be held immediately following this meeting to vote on </a:t>
            </a:r>
            <a:r>
              <a:rPr lang="en-US" sz="2400" b="1" dirty="0">
                <a:solidFill>
                  <a:srgbClr val="7A81FF"/>
                </a:solidFill>
              </a:rPr>
              <a:t>RULES OF THE MBA POLICY AND CURRICULUM COMMITTEE</a:t>
            </a:r>
            <a:br>
              <a:rPr lang="en-US" sz="2400" b="1" dirty="0">
                <a:solidFill>
                  <a:srgbClr val="7A81FF"/>
                </a:solidFill>
              </a:rPr>
            </a:br>
            <a:endParaRPr lang="en-US" sz="2400" b="1" dirty="0">
              <a:solidFill>
                <a:srgbClr val="7A81FF"/>
              </a:solidFill>
            </a:endParaRPr>
          </a:p>
          <a:p>
            <a:r>
              <a:rPr lang="en-US" sz="2400" b="1" dirty="0"/>
              <a:t>Reminder #2 – an FEC meeting will be held immediately following the ALL GRAD COB meeting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08605"/>
            <a:ext cx="8001001" cy="352293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Floor cables going under floors!!!</a:t>
            </a:r>
          </a:p>
          <a:p>
            <a:r>
              <a:rPr lang="en-US" dirty="0"/>
              <a:t>Re-cabling projectors, etc.</a:t>
            </a:r>
          </a:p>
          <a:p>
            <a:r>
              <a:rPr lang="en-US" dirty="0"/>
              <a:t>New ceiling speakers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Building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No more tripping</a:t>
            </a:r>
          </a:p>
        </p:txBody>
      </p:sp>
    </p:spTree>
    <p:extLst>
      <p:ext uri="{BB962C8B-B14F-4D97-AF65-F5344CB8AC3E}">
        <p14:creationId xmlns:p14="http://schemas.microsoft.com/office/powerpoint/2010/main" val="41836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08605"/>
            <a:ext cx="8001001" cy="329644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Classrooms without rear projection screens – new wall-mounted screens</a:t>
            </a:r>
          </a:p>
          <a:p>
            <a:r>
              <a:rPr lang="en-US" dirty="0"/>
              <a:t>Classrooms with rear projection screens – painting them white </a:t>
            </a:r>
            <a:r>
              <a:rPr lang="en-US" sz="1800" dirty="0"/>
              <a:t>(reduce viewing angle for front lower rows)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Building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No more motorized screens</a:t>
            </a:r>
          </a:p>
        </p:txBody>
      </p:sp>
    </p:spTree>
    <p:extLst>
      <p:ext uri="{BB962C8B-B14F-4D97-AF65-F5344CB8AC3E}">
        <p14:creationId xmlns:p14="http://schemas.microsoft.com/office/powerpoint/2010/main" val="16628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08605"/>
            <a:ext cx="8001001" cy="352293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PRELIMINARY Multi-year classroom remodel project:</a:t>
            </a:r>
          </a:p>
          <a:p>
            <a:r>
              <a:rPr lang="en-US" dirty="0"/>
              <a:t>Plan is to not vacate – use flex room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Building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Beyond Summer 2019</a:t>
            </a:r>
          </a:p>
        </p:txBody>
      </p:sp>
    </p:spTree>
    <p:extLst>
      <p:ext uri="{BB962C8B-B14F-4D97-AF65-F5344CB8AC3E}">
        <p14:creationId xmlns:p14="http://schemas.microsoft.com/office/powerpoint/2010/main" val="12727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08605"/>
            <a:ext cx="8001001" cy="352293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Supervisor moving into an office on Second Floor</a:t>
            </a:r>
          </a:p>
          <a:p>
            <a:r>
              <a:rPr lang="en-US" dirty="0"/>
              <a:t>Team approach – two custodians share Third and Fourth Floors</a:t>
            </a:r>
          </a:p>
          <a:p>
            <a:r>
              <a:rPr lang="en-US" dirty="0"/>
              <a:t>Checklists and accountability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143" y="564437"/>
            <a:ext cx="8001001" cy="685800"/>
          </a:xfrm>
        </p:spPr>
        <p:txBody>
          <a:bodyPr/>
          <a:lstStyle/>
          <a:p>
            <a:r>
              <a:rPr lang="en-US" dirty="0"/>
              <a:t>Custodial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81476"/>
            <a:ext cx="7998645" cy="34140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97877"/>
            <a:ext cx="8001001" cy="685800"/>
          </a:xfrm>
        </p:spPr>
        <p:txBody>
          <a:bodyPr/>
          <a:lstStyle/>
          <a:p>
            <a:r>
              <a:rPr lang="en-US" dirty="0"/>
              <a:t>Senior Class Gift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1" y="1495556"/>
            <a:ext cx="6730511" cy="43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871370"/>
            <a:ext cx="8001001" cy="35715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Faculty &amp; Staff</a:t>
            </a:r>
            <a:br>
              <a:rPr lang="en-US" dirty="0"/>
            </a:br>
            <a:r>
              <a:rPr lang="en-US" dirty="0"/>
              <a:t> Shout-Outs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8" y="1742995"/>
            <a:ext cx="8001001" cy="4068720"/>
          </a:xfrm>
        </p:spPr>
        <p:txBody>
          <a:bodyPr vert="horz" lIns="0" tIns="0" rIns="0" bIns="0" rtlCol="0" anchor="t">
            <a:normAutofit fontScale="55000" lnSpcReduction="20000"/>
          </a:bodyPr>
          <a:lstStyle/>
          <a:p>
            <a:r>
              <a:rPr lang="en-US" sz="4000" dirty="0"/>
              <a:t>Business Advisement Center, Sandy Culver</a:t>
            </a:r>
            <a:endParaRPr lang="en-US" dirty="0"/>
          </a:p>
          <a:p>
            <a:pPr>
              <a:spcBef>
                <a:spcPts val="700"/>
              </a:spcBef>
            </a:pPr>
            <a:r>
              <a:rPr lang="en-US" sz="4000" dirty="0"/>
              <a:t>School of Accountancy, Dick Williams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4000" dirty="0"/>
              <a:t>Finance and General Business, Jeff Jones</a:t>
            </a:r>
          </a:p>
          <a:p>
            <a:r>
              <a:rPr lang="en-US" sz="4000" dirty="0"/>
              <a:t>Management &amp; Information Technology, Joshua Davis</a:t>
            </a:r>
          </a:p>
          <a:p>
            <a:r>
              <a:rPr lang="en-US" sz="4000" dirty="0"/>
              <a:t>Marketing, Ron Coulter</a:t>
            </a:r>
          </a:p>
          <a:p>
            <a:r>
              <a:rPr lang="en-US" sz="4000" dirty="0"/>
              <a:t>MBA, Elizabeth Rozell</a:t>
            </a:r>
          </a:p>
          <a:p>
            <a:r>
              <a:rPr lang="en-US" sz="4000" dirty="0"/>
              <a:t>Merchandising and Fashion Design, Elizabeth Rozell</a:t>
            </a:r>
          </a:p>
          <a:p>
            <a:r>
              <a:rPr lang="en-US" sz="4000" dirty="0"/>
              <a:t>Technology and Construction Management, Neal Callahan</a:t>
            </a:r>
          </a:p>
          <a:p>
            <a:r>
              <a:rPr lang="en-US" sz="4000" dirty="0"/>
              <a:t>EMBA, Kent Ragan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8" y="1329752"/>
            <a:ext cx="8001001" cy="342899"/>
          </a:xfrm>
        </p:spPr>
        <p:txBody>
          <a:bodyPr/>
          <a:lstStyle/>
          <a:p>
            <a:r>
              <a:rPr lang="en-US" dirty="0"/>
              <a:t>Departmental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598932"/>
            <a:ext cx="8001001" cy="685800"/>
          </a:xfrm>
        </p:spPr>
        <p:txBody>
          <a:bodyPr/>
          <a:lstStyle/>
          <a:p>
            <a:r>
              <a:rPr lang="en-US" dirty="0"/>
              <a:t>Shout-Outs</a:t>
            </a:r>
          </a:p>
        </p:txBody>
      </p:sp>
    </p:spTree>
    <p:extLst>
      <p:ext uri="{BB962C8B-B14F-4D97-AF65-F5344CB8AC3E}">
        <p14:creationId xmlns:p14="http://schemas.microsoft.com/office/powerpoint/2010/main" val="2338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6B19-CDD1-492F-BF85-B78D5FC8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7392-2BB1-465C-A0A2-6BAF7D076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6" y="1099195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2018-19 STFL Programs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368F15-CF5A-4444-B71B-EDD61AB5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415680"/>
            <a:ext cx="8001001" cy="685800"/>
          </a:xfrm>
        </p:spPr>
        <p:txBody>
          <a:bodyPr/>
          <a:lstStyle/>
          <a:p>
            <a:r>
              <a:rPr lang="en-US" dirty="0"/>
              <a:t>Study Away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6" y="1481332"/>
            <a:ext cx="3552094" cy="424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January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Hong Kong/Singapore  </a:t>
            </a:r>
            <a:r>
              <a:rPr lang="en-US" sz="1600" dirty="0"/>
              <a:t>(8 students)</a:t>
            </a:r>
            <a:br>
              <a:rPr lang="en-US" sz="1600" dirty="0"/>
            </a:br>
            <a:r>
              <a:rPr lang="en-US" sz="1600" dirty="0"/>
              <a:t>Jenny Zhang &amp; Kathleen Larkin</a:t>
            </a:r>
          </a:p>
          <a:p>
            <a:pPr marL="0" indent="0">
              <a:buNone/>
            </a:pPr>
            <a:r>
              <a:rPr lang="en-US" sz="1600" b="1" dirty="0"/>
              <a:t>Spring Break</a:t>
            </a:r>
          </a:p>
          <a:p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Chile </a:t>
            </a:r>
            <a:r>
              <a:rPr lang="en-US" sz="1600" dirty="0"/>
              <a:t>(17 students,1 guest)</a:t>
            </a:r>
            <a:br>
              <a:rPr lang="en-US" sz="1600" dirty="0"/>
            </a:br>
            <a:r>
              <a:rPr lang="en-US" sz="1600" dirty="0"/>
              <a:t>Chuck Hermans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Ireland</a:t>
            </a:r>
            <a:r>
              <a:rPr lang="en-US" sz="1600" dirty="0"/>
              <a:t> (14 students)</a:t>
            </a:r>
            <a:br>
              <a:rPr lang="en-US" sz="1600" dirty="0"/>
            </a:br>
            <a:r>
              <a:rPr lang="en-US" sz="1600" dirty="0"/>
              <a:t>Michelle Hulett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Scotland</a:t>
            </a:r>
            <a:r>
              <a:rPr lang="en-US" sz="1600" dirty="0"/>
              <a:t> (6 students)</a:t>
            </a:r>
            <a:br>
              <a:rPr lang="en-US" sz="1600" dirty="0"/>
            </a:br>
            <a:r>
              <a:rPr lang="en-US" sz="1600" dirty="0"/>
              <a:t>Cathy Van Landuyt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UK/France</a:t>
            </a:r>
            <a:r>
              <a:rPr lang="en-US" sz="1600" dirty="0"/>
              <a:t> (14 students, 1 guest)</a:t>
            </a:r>
            <a:br>
              <a:rPr lang="en-US" sz="1600" dirty="0"/>
            </a:br>
            <a:r>
              <a:rPr lang="en-US" sz="1600" dirty="0"/>
              <a:t>Phil Rothschild</a:t>
            </a:r>
          </a:p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67651" y="1547042"/>
            <a:ext cx="3604847" cy="4473908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sz="2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4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Spring/Summer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Vietnam/Laos</a:t>
            </a:r>
            <a:r>
              <a:rPr lang="en-US" sz="1600" dirty="0"/>
              <a:t> (5 students)</a:t>
            </a:r>
            <a:br>
              <a:rPr lang="en-US" sz="1600" dirty="0"/>
            </a:br>
            <a:r>
              <a:rPr lang="en-US" sz="1600" dirty="0"/>
              <a:t>Courtney Pham</a:t>
            </a:r>
          </a:p>
          <a:p>
            <a:r>
              <a:rPr lang="en-US" sz="1600" b="1" dirty="0">
                <a:solidFill>
                  <a:srgbClr val="CFB500"/>
                </a:solidFill>
              </a:rPr>
              <a:t>Italy/Austria/Germany</a:t>
            </a:r>
            <a:r>
              <a:rPr lang="en-US" sz="1600" dirty="0"/>
              <a:t> (10 students)</a:t>
            </a:r>
            <a:br>
              <a:rPr lang="en-US" sz="1600" dirty="0"/>
            </a:br>
            <a:r>
              <a:rPr lang="en-US" sz="1600" dirty="0"/>
              <a:t>Marciann Patton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UK/France</a:t>
            </a:r>
            <a:r>
              <a:rPr lang="en-US" sz="1600" dirty="0"/>
              <a:t> (17 students, 1 guest)</a:t>
            </a:r>
            <a:br>
              <a:rPr lang="en-US" sz="1600" dirty="0"/>
            </a:br>
            <a:r>
              <a:rPr lang="en-US" sz="1600" dirty="0"/>
              <a:t>Mike Merrigan</a:t>
            </a:r>
          </a:p>
          <a:p>
            <a:r>
              <a:rPr lang="en-US" sz="1600" b="1" dirty="0">
                <a:solidFill>
                  <a:srgbClr val="FFC000"/>
                </a:solidFill>
              </a:rPr>
              <a:t>Baltic Region </a:t>
            </a:r>
            <a:r>
              <a:rPr lang="en-US" sz="1600" dirty="0"/>
              <a:t>(10 students)</a:t>
            </a:r>
            <a:br>
              <a:rPr lang="en-US" sz="1600" dirty="0"/>
            </a:br>
            <a:r>
              <a:rPr lang="en-US" sz="1600" dirty="0"/>
              <a:t>Kent Ragan</a:t>
            </a:r>
          </a:p>
          <a:p>
            <a:pPr marL="0" indent="0">
              <a:buNone/>
            </a:pPr>
            <a:r>
              <a:rPr lang="en-US" sz="1600" b="1" dirty="0"/>
              <a:t>Fall ’19</a:t>
            </a:r>
          </a:p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Australia/Fiji</a:t>
            </a:r>
            <a:r>
              <a:rPr lang="en-US" sz="1600" dirty="0"/>
              <a:t> (9 students, 3 guests)</a:t>
            </a:r>
            <a:br>
              <a:rPr lang="en-US" sz="1600" dirty="0"/>
            </a:br>
            <a:r>
              <a:rPr lang="en-US" sz="1600" dirty="0"/>
              <a:t>Courtney Pham</a:t>
            </a:r>
          </a:p>
          <a:p>
            <a:r>
              <a:rPr lang="en-US" sz="1700" b="1" dirty="0">
                <a:solidFill>
                  <a:srgbClr val="0070C0"/>
                </a:solidFill>
              </a:rPr>
              <a:t>Scotland</a:t>
            </a:r>
            <a:r>
              <a:rPr lang="en-US" sz="1600" dirty="0"/>
              <a:t> (10 students 1 guest)</a:t>
            </a:r>
            <a:br>
              <a:rPr lang="en-US" sz="1600" dirty="0"/>
            </a:br>
            <a:r>
              <a:rPr lang="en-US" sz="1600" dirty="0"/>
              <a:t>Jason DeBode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05043" y="434215"/>
            <a:ext cx="3604846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Registered Study Away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142  AY 17-18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189  AY 18-19</a:t>
            </a:r>
          </a:p>
        </p:txBody>
      </p:sp>
    </p:spTree>
    <p:extLst>
      <p:ext uri="{BB962C8B-B14F-4D97-AF65-F5344CB8AC3E}">
        <p14:creationId xmlns:p14="http://schemas.microsoft.com/office/powerpoint/2010/main" val="31576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6B19-CDD1-492F-BF85-B78D5FC8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7392-2BB1-465C-A0A2-6BAF7D076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Important Dates &amp; Deadlines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368F15-CF5A-4444-B71B-EDD61AB5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057401"/>
            <a:ext cx="5058591" cy="3657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The deadline for submitting a 2020 STFL proposal is Sept. 27. </a:t>
            </a:r>
          </a:p>
          <a:p>
            <a:r>
              <a:rPr lang="en-US" dirty="0"/>
              <a:t>Priority Deadline (to get table at Study Away Fair) is July 26. </a:t>
            </a:r>
          </a:p>
          <a:p>
            <a:r>
              <a:rPr lang="en-US" dirty="0"/>
              <a:t>Study Away Fair: Thursday, Sept. 12, 11-2 in PSU</a:t>
            </a:r>
          </a:p>
          <a:p>
            <a:r>
              <a:rPr lang="en-US" dirty="0"/>
              <a:t>Students are already stopping in IBP to ask “what’s available?”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2" y="3654612"/>
            <a:ext cx="3385087" cy="19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6B19-CDD1-492F-BF85-B78D5FC8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7392-2BB1-465C-A0A2-6BAF7D076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367030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Faculty Mentor Program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368F15-CF5A-4444-B71B-EDD61AB5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71500"/>
            <a:ext cx="8001001" cy="685800"/>
          </a:xfrm>
        </p:spPr>
        <p:txBody>
          <a:bodyPr/>
          <a:lstStyle/>
          <a:p>
            <a:r>
              <a:rPr lang="en-US" dirty="0"/>
              <a:t>Study Away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057401"/>
            <a:ext cx="7723415" cy="3657600"/>
          </a:xfrm>
        </p:spPr>
        <p:txBody>
          <a:bodyPr>
            <a:normAutofit fontScale="92500"/>
          </a:bodyPr>
          <a:lstStyle/>
          <a:p>
            <a:r>
              <a:rPr lang="en-US" dirty="0"/>
              <a:t>Faculty shadow current directors for one program</a:t>
            </a:r>
          </a:p>
          <a:p>
            <a:pPr lvl="1"/>
            <a:r>
              <a:rPr lang="en-US" dirty="0"/>
              <a:t>Phil Rothschild and Mike Merrigan participated last  summer</a:t>
            </a:r>
          </a:p>
          <a:p>
            <a:pPr lvl="1"/>
            <a:r>
              <a:rPr lang="en-US" dirty="0"/>
              <a:t>Travel expenses paid </a:t>
            </a:r>
          </a:p>
          <a:p>
            <a:pPr lvl="1"/>
            <a:r>
              <a:rPr lang="en-US" dirty="0"/>
              <a:t>Phil has since led a Spring Break program (UK/France) and Mike is leading a May program (UK/France)</a:t>
            </a:r>
          </a:p>
          <a:p>
            <a:pPr lvl="1"/>
            <a:r>
              <a:rPr lang="en-US" dirty="0"/>
              <a:t>Details available on </a:t>
            </a:r>
            <a:r>
              <a:rPr lang="en-US" dirty="0">
                <a:hlinkClick r:id="rId2"/>
              </a:rPr>
              <a:t>faculty website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spcBef>
                <a:spcPts val="300"/>
              </a:spcBef>
            </a:pPr>
            <a:r>
              <a:rPr lang="en-US" sz="2000" dirty="0"/>
              <a:t>Adobe Connect (video conferencing) license ends May 31, 2019</a:t>
            </a:r>
            <a:br>
              <a:rPr lang="en-US" sz="2000" dirty="0"/>
            </a:b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/>
              <a:t>Users wishing to retain Adobe Connect sessions/materials must download them from the server before June 1, 2019</a:t>
            </a:r>
            <a:br>
              <a:rPr lang="en-US" sz="2000" dirty="0"/>
            </a:b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/>
              <a:t>If you need assistance downloading materials or transitioning to another video conferencing tool (e.g., Blackboard Collaborate, Zoom, or SKYPE), please contact </a:t>
            </a:r>
            <a:r>
              <a:rPr lang="en-US" sz="2000" dirty="0">
                <a:hlinkClick r:id="rId2"/>
              </a:rPr>
              <a:t>MSOnline@MissouriState.edu</a:t>
            </a: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Adobe Connect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Academic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2182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4644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370" y="1984779"/>
            <a:ext cx="844680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    </a:t>
            </a:r>
            <a:endParaRPr lang="en-US" sz="2000" i="1" dirty="0"/>
          </a:p>
          <a:p>
            <a:pPr algn="ctr"/>
            <a:r>
              <a:rPr lang="en-US" sz="2000" b="1" i="1" dirty="0">
                <a:cs typeface="Arial"/>
              </a:rPr>
              <a:t>Excellence in Online Teaching Award</a:t>
            </a:r>
            <a:br>
              <a:rPr lang="en-US" sz="2000" b="1" i="1" dirty="0">
                <a:cs typeface="Arial"/>
              </a:rPr>
            </a:br>
            <a:r>
              <a:rPr lang="en-US" sz="2000" b="1" i="1" dirty="0">
                <a:cs typeface="Arial"/>
              </a:rPr>
              <a:t>Kent Ragan (COB)</a:t>
            </a:r>
          </a:p>
          <a:p>
            <a:pPr algn="ctr"/>
            <a:br>
              <a:rPr lang="en-US" sz="2000" b="1" i="1" dirty="0">
                <a:cs typeface="Arial"/>
              </a:rPr>
            </a:br>
            <a:endParaRPr lang="en-US" sz="2000" b="1" i="1" dirty="0">
              <a:cs typeface="Arial"/>
            </a:endParaRPr>
          </a:p>
          <a:p>
            <a:pPr algn="ctr"/>
            <a:r>
              <a:rPr lang="en-US" sz="2000" b="1" i="1" dirty="0">
                <a:cs typeface="Arial"/>
              </a:rPr>
              <a:t>Excellence in Per-Course Teaching Award</a:t>
            </a:r>
            <a:br>
              <a:rPr lang="en-US" sz="2000" b="1" i="1" dirty="0">
                <a:cs typeface="Arial"/>
              </a:rPr>
            </a:br>
            <a:r>
              <a:rPr lang="en-US" sz="2000" b="1" i="1" dirty="0">
                <a:cs typeface="Arial"/>
              </a:rPr>
              <a:t>Sandra Meyers (FGB)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274712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Faculty Center for Teaching and Learning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635448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370" y="2051213"/>
            <a:ext cx="8446802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    </a:t>
            </a:r>
            <a:r>
              <a:rPr lang="en-US" sz="2000" dirty="0"/>
              <a:t> </a:t>
            </a:r>
          </a:p>
          <a:p>
            <a:pPr algn="ctr"/>
            <a:r>
              <a:rPr lang="en-US" sz="2000" b="1" i="1" dirty="0"/>
              <a:t>Excellence in Service-Learning Award</a:t>
            </a:r>
          </a:p>
          <a:p>
            <a:pPr algn="ctr"/>
            <a:r>
              <a:rPr lang="en-US" sz="2000" b="1" i="1" dirty="0"/>
              <a:t>Jennifer Lowenthal-Hershey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 </a:t>
            </a:r>
          </a:p>
          <a:p>
            <a:pPr algn="ctr"/>
            <a:r>
              <a:rPr lang="en-US" sz="2000" b="1" i="1" dirty="0">
                <a:cs typeface="Arial"/>
              </a:rPr>
              <a:t>10 Year Milestone of Service-Learning</a:t>
            </a:r>
            <a:br>
              <a:rPr lang="en-US" sz="2000" b="1" i="1" dirty="0">
                <a:cs typeface="Arial"/>
              </a:rPr>
            </a:br>
            <a:r>
              <a:rPr lang="en-US" sz="2000" b="1" i="1" dirty="0">
                <a:cs typeface="Arial"/>
              </a:rPr>
              <a:t>Kerri Tassin</a:t>
            </a:r>
          </a:p>
          <a:p>
            <a:pPr algn="ctr"/>
            <a:endParaRPr lang="en-US" sz="2000" b="1" i="1" dirty="0"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274712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Citizenship and Service-Learning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588912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370" y="2051213"/>
            <a:ext cx="8446802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    </a:t>
            </a:r>
            <a:r>
              <a:rPr lang="en-US" sz="2000" dirty="0"/>
              <a:t> </a:t>
            </a:r>
          </a:p>
          <a:p>
            <a:pPr algn="ctr"/>
            <a:r>
              <a:rPr lang="en-US" sz="2000" b="1" dirty="0"/>
              <a:t>Assessing Barriers to Involvement </a:t>
            </a:r>
          </a:p>
          <a:p>
            <a:pPr algn="ctr"/>
            <a:r>
              <a:rPr lang="en-US" sz="2000" b="1" dirty="0"/>
              <a:t>in Student Organizations</a:t>
            </a:r>
            <a:br>
              <a:rPr lang="en-US" sz="2000" b="1" dirty="0"/>
            </a:br>
            <a:endParaRPr lang="en-US" sz="2000" b="1" dirty="0"/>
          </a:p>
          <a:p>
            <a:pPr algn="ctr"/>
            <a:r>
              <a:rPr lang="en-US" sz="2000" b="1" dirty="0"/>
              <a:t>Jeff Jones (FGB)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274712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Assessment Grants for Inclusion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581221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598" y="2191890"/>
            <a:ext cx="844680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i="1" dirty="0"/>
              <a:t>Recognizes excellence in online and distance teaching and learning. Recognition for completing three development activities in 2018</a:t>
            </a:r>
            <a:r>
              <a:rPr lang="en-US" sz="2000" i="1" dirty="0">
                <a:cs typeface="Arial"/>
              </a:rPr>
              <a:t>.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b="1" dirty="0"/>
              <a:t>Michael Hammond (SOA)</a:t>
            </a:r>
            <a:br>
              <a:rPr lang="en-US" sz="2000" b="1" dirty="0"/>
            </a:br>
            <a:endParaRPr lang="en-US" sz="2000" b="1" dirty="0">
              <a:cs typeface="Arial"/>
            </a:endParaRPr>
          </a:p>
          <a:p>
            <a:pPr algn="ctr"/>
            <a:r>
              <a:rPr lang="en-US" sz="2000" b="1" dirty="0"/>
              <a:t>Seth Hoelscher (FGB)</a:t>
            </a:r>
            <a:endParaRPr lang="en-US" sz="20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309217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Certified Distance Learning Educator Award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3771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8" y="581221"/>
            <a:ext cx="8001001" cy="685800"/>
          </a:xfrm>
        </p:spPr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598" y="2191890"/>
            <a:ext cx="8446802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sz="2000" b="1" dirty="0"/>
              <a:t>Foundation Award for Research</a:t>
            </a:r>
          </a:p>
          <a:p>
            <a:pPr algn="ctr"/>
            <a:r>
              <a:rPr lang="en-US" sz="2000" b="1" dirty="0"/>
              <a:t>Edward Chang (FGB)</a:t>
            </a:r>
          </a:p>
          <a:p>
            <a:pPr algn="ctr"/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D1E069-F079-4AE3-ABD4-7B35CBA73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8" y="1309217"/>
            <a:ext cx="8001001" cy="342899"/>
          </a:xfrm>
        </p:spPr>
        <p:txBody>
          <a:bodyPr>
            <a:noAutofit/>
          </a:bodyPr>
          <a:lstStyle/>
          <a:p>
            <a:r>
              <a:rPr lang="en-US" dirty="0"/>
              <a:t>FOUNDATION AWARDs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598" y="3531252"/>
            <a:ext cx="844680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sz="2000" b="1" dirty="0"/>
              <a:t>Foundation Award for Service</a:t>
            </a:r>
          </a:p>
          <a:p>
            <a:pPr algn="ctr"/>
            <a:r>
              <a:rPr lang="en-US" sz="2000" b="1" dirty="0"/>
              <a:t>George Schmelzle (SOA) </a:t>
            </a:r>
          </a:p>
        </p:txBody>
      </p:sp>
    </p:spTree>
    <p:extLst>
      <p:ext uri="{BB962C8B-B14F-4D97-AF65-F5344CB8AC3E}">
        <p14:creationId xmlns:p14="http://schemas.microsoft.com/office/powerpoint/2010/main" val="28482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2129" y="2259622"/>
            <a:ext cx="3015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 Years</a:t>
            </a:r>
          </a:p>
          <a:p>
            <a:pPr algn="ctr"/>
            <a:r>
              <a:rPr lang="en-US" dirty="0"/>
              <a:t>Rick Brattin (MIT)</a:t>
            </a:r>
            <a:br>
              <a:rPr lang="en-US" dirty="0"/>
            </a:br>
            <a:r>
              <a:rPr lang="en-US" dirty="0"/>
              <a:t>Ron Clark (MKT)</a:t>
            </a:r>
          </a:p>
          <a:p>
            <a:pPr algn="ctr"/>
            <a:r>
              <a:rPr lang="en-US" dirty="0"/>
              <a:t>Georg Hamwi (MKT) </a:t>
            </a:r>
          </a:p>
          <a:p>
            <a:pPr algn="ctr"/>
            <a:r>
              <a:rPr lang="en-US" dirty="0"/>
              <a:t>Cathy Starr (MFD)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20 Years</a:t>
            </a:r>
            <a:endParaRPr lang="en-US" dirty="0"/>
          </a:p>
          <a:p>
            <a:pPr algn="ctr"/>
            <a:r>
              <a:rPr lang="en-US" dirty="0"/>
              <a:t>Melody LaPreze (MIT)</a:t>
            </a:r>
          </a:p>
          <a:p>
            <a:pPr algn="ctr"/>
            <a:r>
              <a:rPr lang="en-US" dirty="0"/>
              <a:t>Phil Rothschild (MIT)</a:t>
            </a:r>
          </a:p>
          <a:p>
            <a:pPr algn="ctr"/>
            <a:r>
              <a:rPr lang="en-US" dirty="0"/>
              <a:t>Randy Sexton (MIT)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371600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Service Awards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5815" y="2259624"/>
            <a:ext cx="3015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 Years</a:t>
            </a:r>
          </a:p>
          <a:p>
            <a:pPr algn="ctr"/>
            <a:r>
              <a:rPr lang="en-US" dirty="0"/>
              <a:t>Ed Chang (FGB)</a:t>
            </a:r>
          </a:p>
          <a:p>
            <a:pPr algn="ctr"/>
            <a:r>
              <a:rPr lang="en-US" dirty="0"/>
              <a:t>Walt Nelson (FGB)</a:t>
            </a:r>
          </a:p>
          <a:p>
            <a:pPr algn="ctr"/>
            <a:r>
              <a:rPr lang="en-US" dirty="0"/>
              <a:t>Debra Oden (SOA)</a:t>
            </a:r>
          </a:p>
          <a:p>
            <a:pPr algn="ctr"/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35 Years</a:t>
            </a:r>
          </a:p>
          <a:p>
            <a:pPr algn="ctr"/>
            <a:r>
              <a:rPr lang="en-US" dirty="0"/>
              <a:t>Carol Miller (FGB)</a:t>
            </a:r>
          </a:p>
        </p:txBody>
      </p:sp>
    </p:spTree>
    <p:extLst>
      <p:ext uri="{BB962C8B-B14F-4D97-AF65-F5344CB8AC3E}">
        <p14:creationId xmlns:p14="http://schemas.microsoft.com/office/powerpoint/2010/main" val="8406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19793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Faculty Recognition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485901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Retirements</a:t>
            </a:r>
            <a:endParaRPr lang="en-US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5D0CCD4E-BDB1-45BE-B5F0-0AC3FE50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36406"/>
              </p:ext>
            </p:extLst>
          </p:nvPr>
        </p:nvGraphicFramePr>
        <p:xfrm>
          <a:off x="523665" y="2185294"/>
          <a:ext cx="793447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40">
                  <a:extLst>
                    <a:ext uri="{9D8B030D-6E8A-4147-A177-3AD203B41FA5}">
                      <a16:colId xmlns:a16="http://schemas.microsoft.com/office/drawing/2014/main" val="1057813738"/>
                    </a:ext>
                  </a:extLst>
                </a:gridCol>
                <a:gridCol w="5014033">
                  <a:extLst>
                    <a:ext uri="{9D8B030D-6E8A-4147-A177-3AD203B41FA5}">
                      <a16:colId xmlns:a16="http://schemas.microsoft.com/office/drawing/2014/main" val="3443613882"/>
                    </a:ext>
                  </a:extLst>
                </a:gridCol>
              </a:tblGrid>
              <a:tr h="23219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Melissa Burnett (MKT)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Professor, August 1989 – December 2018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20750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Ron Coulter (MKT)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Professor, August 1983 – July 2019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38427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Stevan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</a:rPr>
                        <a:t> Olson (SOA)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Professor, August 1987 – May 2018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63968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69978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83652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1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943101"/>
            <a:ext cx="8001001" cy="19793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736154"/>
            <a:ext cx="8282356" cy="685800"/>
          </a:xfrm>
        </p:spPr>
        <p:txBody>
          <a:bodyPr>
            <a:noAutofit/>
          </a:bodyPr>
          <a:lstStyle/>
          <a:p>
            <a:r>
              <a:rPr lang="en-US" sz="3200" dirty="0"/>
              <a:t>Board of Governors’ Faculty Excellence </a:t>
            </a:r>
            <a:br>
              <a:rPr lang="en-US" sz="3200" dirty="0"/>
            </a:br>
            <a:r>
              <a:rPr lang="en-US" sz="3200" dirty="0"/>
              <a:t>in Public Affairs Award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805" y="3038752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Carol Miller (FGB)</a:t>
            </a:r>
          </a:p>
        </p:txBody>
      </p:sp>
    </p:spTree>
    <p:extLst>
      <p:ext uri="{BB962C8B-B14F-4D97-AF65-F5344CB8AC3E}">
        <p14:creationId xmlns:p14="http://schemas.microsoft.com/office/powerpoint/2010/main" val="1096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871370"/>
            <a:ext cx="8001001" cy="35715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Faculty Awards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COB Faculty Scholarship and Awards Committee</a:t>
            </a:r>
          </a:p>
          <a:p>
            <a:pPr lvl="1"/>
            <a:r>
              <a:rPr lang="en-US" sz="2000" dirty="0"/>
              <a:t>George Schmelzle, Chair</a:t>
            </a:r>
          </a:p>
          <a:p>
            <a:pPr lvl="1"/>
            <a:r>
              <a:rPr lang="en-US" sz="2000" dirty="0"/>
              <a:t>S Brahnam</a:t>
            </a:r>
          </a:p>
          <a:p>
            <a:pPr lvl="1"/>
            <a:r>
              <a:rPr lang="en-US" sz="2000" dirty="0"/>
              <a:t>Jenny Zhang</a:t>
            </a:r>
          </a:p>
          <a:p>
            <a:pPr lvl="1"/>
            <a:r>
              <a:rPr lang="en-US" sz="2000" dirty="0"/>
              <a:t>Josh Coleman</a:t>
            </a:r>
          </a:p>
          <a:p>
            <a:pPr lvl="1"/>
            <a:r>
              <a:rPr lang="en-US" sz="2000" dirty="0"/>
              <a:t>Cathy Starr</a:t>
            </a:r>
          </a:p>
          <a:p>
            <a:pPr lvl="1"/>
            <a:r>
              <a:rPr lang="en-US" sz="2000" dirty="0"/>
              <a:t>Christina Simmers</a:t>
            </a:r>
          </a:p>
          <a:p>
            <a:pPr lvl="1"/>
            <a:r>
              <a:rPr lang="en-US" sz="2000" dirty="0"/>
              <a:t>Nebil Buyurgan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Outstanding Research Paper (2 awards)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11171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4408" y="1711036"/>
            <a:ext cx="8108927" cy="4205132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spcBef>
                <a:spcPts val="300"/>
              </a:spcBef>
            </a:pPr>
            <a:r>
              <a:rPr lang="en-US" sz="2000" dirty="0"/>
              <a:t>The Academic Integrity Council  has reported a significant increase in the number of MSU exams that can be found online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Recommendations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Treat post-exam reviews the same as exams – no cell phones (no pics)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Consider retaining, rather than distributing graded exams </a:t>
            </a:r>
            <a:br>
              <a:rPr lang="en-US" sz="1600" dirty="0"/>
            </a:br>
            <a:r>
              <a:rPr lang="en-US" sz="1600" dirty="0"/>
              <a:t>(refrain from shredding until grade appeal period expires)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Dispose of old exams departmental shred bins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Update/change exams each semester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Explicitly label exams to expedite removal by reputable web site operators</a:t>
            </a:r>
          </a:p>
          <a:p>
            <a:pPr lvl="3">
              <a:spcBef>
                <a:spcPts val="300"/>
              </a:spcBef>
            </a:pPr>
            <a:r>
              <a:rPr lang="en-US" sz="1400" dirty="0"/>
              <a:t>“All rights reserved © 2019 John Doe”</a:t>
            </a:r>
          </a:p>
          <a:p>
            <a:pPr lvl="3">
              <a:spcBef>
                <a:spcPts val="300"/>
              </a:spcBef>
            </a:pPr>
            <a:r>
              <a:rPr lang="en-US" sz="1400" dirty="0"/>
              <a:t>“This is an Exam and is NOT intended to be used as a study guide”</a:t>
            </a:r>
            <a:endParaRPr lang="en-US" dirty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1499" y="1287979"/>
            <a:ext cx="8001001" cy="342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Study Sites Providing MSU Exams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567047"/>
            <a:ext cx="8001001" cy="685800"/>
          </a:xfrm>
        </p:spPr>
        <p:txBody>
          <a:bodyPr/>
          <a:lstStyle/>
          <a:p>
            <a:r>
              <a:rPr lang="en-US" dirty="0"/>
              <a:t>Academic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146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587753"/>
            <a:ext cx="8001001" cy="1627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+mn-lt"/>
              </a:rPr>
              <a:t>CAROL MILLER (FGB)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Best Non-Empirically Based Research Paper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Outstanding Research PaperS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Winners</a:t>
            </a:r>
          </a:p>
        </p:txBody>
      </p:sp>
    </p:spTree>
    <p:extLst>
      <p:ext uri="{BB962C8B-B14F-4D97-AF65-F5344CB8AC3E}">
        <p14:creationId xmlns:p14="http://schemas.microsoft.com/office/powerpoint/2010/main" val="10495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569465"/>
            <a:ext cx="8001001" cy="1837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+mn-lt"/>
              </a:rPr>
              <a:t>SETH HOELSCHER (FGB)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Best Empirically Based Research Paper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Outstanding Research PaperS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Winners</a:t>
            </a:r>
          </a:p>
        </p:txBody>
      </p:sp>
    </p:spTree>
    <p:extLst>
      <p:ext uri="{BB962C8B-B14F-4D97-AF65-F5344CB8AC3E}">
        <p14:creationId xmlns:p14="http://schemas.microsoft.com/office/powerpoint/2010/main" val="32904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958353"/>
            <a:ext cx="8001001" cy="2756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2212848"/>
            <a:ext cx="8001001" cy="1335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Outstanding Service Award</a:t>
            </a:r>
          </a:p>
        </p:txBody>
      </p:sp>
    </p:spTree>
    <p:extLst>
      <p:ext uri="{BB962C8B-B14F-4D97-AF65-F5344CB8AC3E}">
        <p14:creationId xmlns:p14="http://schemas.microsoft.com/office/powerpoint/2010/main" val="7760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0160" y="8492936"/>
            <a:ext cx="3032585" cy="1255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174" y="820443"/>
            <a:ext cx="8001001" cy="1224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Outstanding Service Award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2477" y="2044551"/>
            <a:ext cx="333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????????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424" y="2636838"/>
            <a:ext cx="247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1986" y="2648252"/>
            <a:ext cx="8001001" cy="2756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2400" dirty="0"/>
              <a:t>Presented by the COB Student Leadership Council</a:t>
            </a:r>
          </a:p>
          <a:p>
            <a:pPr marL="0" indent="0" algn="ctr">
              <a:buNone/>
            </a:pPr>
            <a:r>
              <a:rPr lang="en-US" i="1" dirty="0"/>
              <a:t>Presented by?????</a:t>
            </a:r>
          </a:p>
          <a:p>
            <a:pPr marL="0" indent="0" algn="ctr">
              <a:buNone/>
            </a:pPr>
            <a:endParaRPr lang="en-US" sz="4000" dirty="0">
              <a:solidFill>
                <a:srgbClr val="5E0009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1990679"/>
            <a:ext cx="8001001" cy="12161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Outstanding Professor Award</a:t>
            </a:r>
          </a:p>
        </p:txBody>
      </p:sp>
    </p:spTree>
    <p:extLst>
      <p:ext uri="{BB962C8B-B14F-4D97-AF65-F5344CB8AC3E}">
        <p14:creationId xmlns:p14="http://schemas.microsoft.com/office/powerpoint/2010/main" val="2116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784" y="868680"/>
            <a:ext cx="8001001" cy="11887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Outstanding Professor Award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Kevin Hubbard (TCM)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27" y="2769206"/>
            <a:ext cx="1905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6" y="2702712"/>
            <a:ext cx="3910276" cy="37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ALL COB FA18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Christina Simmers (MKT)</a:t>
            </a:r>
          </a:p>
          <a:p>
            <a:r>
              <a:rPr lang="en-US" dirty="0"/>
              <a:t>Carol Miller (FGB)</a:t>
            </a:r>
          </a:p>
          <a:p>
            <a:r>
              <a:rPr lang="en-US" dirty="0"/>
              <a:t>Ed Chang (FGB)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447" y="685799"/>
            <a:ext cx="8563708" cy="1024129"/>
          </a:xfrm>
        </p:spPr>
        <p:txBody>
          <a:bodyPr>
            <a:noAutofit/>
          </a:bodyPr>
          <a:lstStyle/>
          <a:p>
            <a:r>
              <a:rPr lang="en-US" sz="3600" dirty="0"/>
              <a:t>Daisy Portenier Loucks Professors  (2018/2019)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EE1D55-6535-4D5F-A726-98FBA6F0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3E6B-EA37-400E-B4AB-FBB0A0F708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8AE4D-7C39-422F-9B48-B94F4562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88" y="1825780"/>
            <a:ext cx="8001001" cy="365760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b="1" dirty="0"/>
              <a:t>Showcase for Teaching &amp; Learning</a:t>
            </a:r>
            <a:r>
              <a:rPr lang="en-US" dirty="0"/>
              <a:t> </a:t>
            </a:r>
            <a:br>
              <a:rPr lang="en-US" dirty="0"/>
            </a:br>
            <a:r>
              <a:rPr lang="en-US" sz="2400" dirty="0"/>
              <a:t>  Wednesday (8/14) 8:00 am – 1:30 pm PSU</a:t>
            </a:r>
          </a:p>
          <a:p>
            <a:pPr>
              <a:spcBef>
                <a:spcPts val="700"/>
              </a:spcBef>
            </a:pPr>
            <a:r>
              <a:rPr lang="en-US" b="1" dirty="0"/>
              <a:t>All Faculty Welcome Back Luncheon</a:t>
            </a:r>
            <a:r>
              <a:rPr lang="en-US" dirty="0"/>
              <a:t>   </a:t>
            </a:r>
            <a:br>
              <a:rPr lang="en-US" dirty="0"/>
            </a:br>
            <a:r>
              <a:rPr lang="en-US" sz="2400" dirty="0"/>
              <a:t>  Thursday (8/15) 11:30 am – 1:00 pm, PSU Ballroom</a:t>
            </a:r>
          </a:p>
          <a:p>
            <a:pPr>
              <a:spcBef>
                <a:spcPts val="700"/>
              </a:spcBef>
            </a:pPr>
            <a:r>
              <a:rPr lang="en-US" b="1" dirty="0"/>
              <a:t>All COB</a:t>
            </a:r>
            <a:br>
              <a:rPr lang="en-US" b="1" dirty="0"/>
            </a:br>
            <a:r>
              <a:rPr lang="en-US" sz="2400" dirty="0"/>
              <a:t>  Friday (8/16) 10:00 am – 11:30 am, Glass 108 </a:t>
            </a:r>
            <a:r>
              <a:rPr lang="en-US" sz="1700" i="1" dirty="0"/>
              <a:t>(Lunch to Follow)</a:t>
            </a:r>
            <a:endParaRPr lang="en-US" sz="1700" i="1" dirty="0">
              <a:highlight>
                <a:srgbClr val="FFFF00"/>
              </a:highlight>
            </a:endParaRPr>
          </a:p>
          <a:p>
            <a:pPr>
              <a:spcBef>
                <a:spcPts val="700"/>
              </a:spcBef>
            </a:pPr>
            <a:r>
              <a:rPr lang="en-US" b="1" dirty="0"/>
              <a:t>First Day of Classes</a:t>
            </a:r>
            <a:br>
              <a:rPr lang="en-US" b="1" dirty="0"/>
            </a:br>
            <a:r>
              <a:rPr lang="en-US" sz="2400" dirty="0"/>
              <a:t>   Monday (8/19)</a:t>
            </a:r>
          </a:p>
          <a:p>
            <a:pPr>
              <a:spcBef>
                <a:spcPts val="700"/>
              </a:spcBef>
            </a:pPr>
            <a:endParaRPr lang="en-US" sz="2400" dirty="0"/>
          </a:p>
          <a:p>
            <a:pPr>
              <a:spcBef>
                <a:spcPts val="700"/>
              </a:spcBef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EA117-7C0E-4819-9139-42F82B17B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91C930-3F88-49D2-8722-D2C47F9E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August...</a:t>
            </a:r>
          </a:p>
        </p:txBody>
      </p:sp>
    </p:spTree>
    <p:extLst>
      <p:ext uri="{BB962C8B-B14F-4D97-AF65-F5344CB8AC3E}">
        <p14:creationId xmlns:p14="http://schemas.microsoft.com/office/powerpoint/2010/main" val="7712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5E0009"/>
                </a:solidFill>
                <a:latin typeface="Freight Text" charset="0"/>
              </a:rPr>
              <a:t>College of Business</a:t>
            </a:r>
            <a:endParaRPr lang="en-US" sz="1800" i="0" dirty="0">
              <a:solidFill>
                <a:srgbClr val="5E0009"/>
              </a:solidFill>
              <a:effectLst/>
              <a:latin typeface="Freight Tex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2116836"/>
            <a:ext cx="8001001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4686300" y="6088978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9" name="MY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ordma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ounding Ba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9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ea typeface="Arial"/>
                <a:cs typeface="Arial"/>
              </a:rPr>
              <a:t>Danny E. Winkler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>
                <a:latin typeface="Arial"/>
                <a:ea typeface="Arial"/>
                <a:cs typeface="Arial"/>
              </a:rPr>
              <a:t>Instructional Tech Support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>
                <a:latin typeface="Arial"/>
                <a:ea typeface="Arial"/>
                <a:cs typeface="Arial"/>
              </a:rPr>
              <a:t>COB Computing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Arial"/>
                <a:cs typeface="Arial"/>
              </a:rPr>
              <a:t>Qualtrics</a:t>
            </a:r>
            <a:r>
              <a:rPr lang="en-US" dirty="0"/>
              <a:t> is a subscription software for collecting and analyzing data for market research, customer satisfaction and loyalty, product and concept testing, employee evaluations and website feedback. is a subscription software for collecting and analyzing data for market research, customer </a:t>
            </a:r>
            <a:r>
              <a:rPr lang="en-US" dirty="0">
                <a:latin typeface="Arial"/>
                <a:cs typeface="Arial"/>
              </a:rPr>
              <a:t>satisfaction </a:t>
            </a:r>
            <a:r>
              <a:rPr lang="en-US" dirty="0">
                <a:solidFill>
                  <a:srgbClr val="425563"/>
                </a:solidFill>
                <a:latin typeface="Arial"/>
                <a:ea typeface="Arial"/>
                <a:cs typeface="Arial"/>
              </a:rPr>
              <a:t>and </a:t>
            </a:r>
            <a:r>
              <a:rPr lang="en-US" dirty="0">
                <a:latin typeface="Arial"/>
                <a:ea typeface="Arial"/>
                <a:cs typeface="Arial"/>
              </a:rPr>
              <a:t>loyalty</a:t>
            </a:r>
            <a:r>
              <a:rPr lang="en-US" dirty="0">
                <a:solidFill>
                  <a:srgbClr val="425563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dirty="0">
                <a:latin typeface="Arial"/>
                <a:ea typeface="Arial"/>
                <a:cs typeface="Arial"/>
              </a:rPr>
              <a:t>product and concept testing</a:t>
            </a:r>
            <a:r>
              <a:rPr lang="en-US" dirty="0">
                <a:solidFill>
                  <a:srgbClr val="425563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dirty="0">
                <a:latin typeface="Arial"/>
                <a:ea typeface="Arial"/>
                <a:cs typeface="Arial"/>
              </a:rPr>
              <a:t>employee evaluations and website feedback</a:t>
            </a:r>
            <a:r>
              <a:rPr lang="en-US" dirty="0"/>
              <a:t>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To obtain access to the software please contact </a:t>
            </a:r>
            <a:r>
              <a:rPr lang="en-US" dirty="0">
                <a:hlinkClick r:id="rId2"/>
              </a:rPr>
              <a:t>COBComputing@missouristate.edu</a:t>
            </a:r>
            <a:r>
              <a:rPr lang="en-US" dirty="0"/>
              <a:t> </a:t>
            </a: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Qualtrics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5862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4ACC098-AD06-4115-AC12-7BC3A00B3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91729"/>
              </p:ext>
            </p:extLst>
          </p:nvPr>
        </p:nvGraphicFramePr>
        <p:xfrm>
          <a:off x="513594" y="1832828"/>
          <a:ext cx="8044804" cy="313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402">
                  <a:extLst>
                    <a:ext uri="{9D8B030D-6E8A-4147-A177-3AD203B41FA5}">
                      <a16:colId xmlns:a16="http://schemas.microsoft.com/office/drawing/2014/main" val="1386149851"/>
                    </a:ext>
                  </a:extLst>
                </a:gridCol>
                <a:gridCol w="4022402">
                  <a:extLst>
                    <a:ext uri="{9D8B030D-6E8A-4147-A177-3AD203B41FA5}">
                      <a16:colId xmlns:a16="http://schemas.microsoft.com/office/drawing/2014/main" val="2551046176"/>
                    </a:ext>
                  </a:extLst>
                </a:gridCol>
              </a:tblGrid>
              <a:tr h="483383"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AACSB Timeline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Study Away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1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Fall</a:t>
                      </a:r>
                      <a:r>
                        <a:rPr lang="en-US" sz="24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2019 Career Fairs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FY20 Budget Outlook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8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Search Updates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5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New Hires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All-Faculty Recognition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Building Updates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COB Retirements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1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Shout-Outs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COB Awards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6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915" y="1378208"/>
            <a:ext cx="8001001" cy="41883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Business and Accounting Accreditation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unconditionally extended for five years</a:t>
            </a:r>
          </a:p>
          <a:p>
            <a:r>
              <a:rPr lang="en-US" dirty="0">
                <a:solidFill>
                  <a:schemeClr val="tx1"/>
                </a:solidFill>
              </a:rPr>
              <a:t>Celebration is short-lived…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1915" y="586839"/>
            <a:ext cx="80010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AACSB Accreditation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0034" y="3191233"/>
            <a:ext cx="6128289" cy="25237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trike="sngStrike" dirty="0">
                <a:solidFill>
                  <a:srgbClr val="EB002B"/>
                </a:solidFill>
              </a:rPr>
              <a:t>2017-2018	Internal Annual Report</a:t>
            </a:r>
          </a:p>
          <a:p>
            <a:r>
              <a:rPr lang="en-US" strike="sngStrike" dirty="0">
                <a:solidFill>
                  <a:srgbClr val="EB002B"/>
                </a:solidFill>
              </a:rPr>
              <a:t>2018-2019	Internal Annual Report</a:t>
            </a:r>
          </a:p>
          <a:p>
            <a:r>
              <a:rPr lang="en-US" dirty="0"/>
              <a:t>2019-2020	Internal Annual Report</a:t>
            </a:r>
          </a:p>
          <a:p>
            <a:r>
              <a:rPr lang="en-US" dirty="0"/>
              <a:t>2020-2021	Internal Annual Report</a:t>
            </a:r>
          </a:p>
          <a:p>
            <a:r>
              <a:rPr lang="en-US" dirty="0"/>
              <a:t>2021-2022	Self-Study Year</a:t>
            </a:r>
          </a:p>
          <a:p>
            <a:r>
              <a:rPr lang="en-US" dirty="0"/>
              <a:t>2022-2023	Preparation &amp; Submission of CIR Report</a:t>
            </a:r>
          </a:p>
          <a:p>
            <a:r>
              <a:rPr lang="en-US" dirty="0"/>
              <a:t>		CIR Peer Review Team Visit</a:t>
            </a:r>
          </a:p>
          <a:p>
            <a:endParaRPr lang="en-US" dirty="0"/>
          </a:p>
          <a:p>
            <a:r>
              <a:rPr lang="en-US" sz="1400" dirty="0"/>
              <a:t>                                      CIR - Continuous Improvement Review</a:t>
            </a:r>
          </a:p>
        </p:txBody>
      </p:sp>
    </p:spTree>
    <p:extLst>
      <p:ext uri="{BB962C8B-B14F-4D97-AF65-F5344CB8AC3E}">
        <p14:creationId xmlns:p14="http://schemas.microsoft.com/office/powerpoint/2010/main" val="36176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21" y="474785"/>
            <a:ext cx="7886700" cy="756139"/>
          </a:xfrm>
        </p:spPr>
        <p:txBody>
          <a:bodyPr>
            <a:normAutofit/>
          </a:bodyPr>
          <a:lstStyle/>
          <a:p>
            <a:r>
              <a:rPr lang="en-US" dirty="0">
                <a:latin typeface="freight-text-pro"/>
              </a:rPr>
              <a:t>Fall 2019 COB Career 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21" y="1910461"/>
            <a:ext cx="3804781" cy="326350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Accounting Career Fair</a:t>
            </a:r>
          </a:p>
          <a:p>
            <a:pPr marL="0" indent="0">
              <a:buNone/>
            </a:pPr>
            <a:r>
              <a:rPr lang="en-US" dirty="0"/>
              <a:t>Wednesday, September 4, 2019</a:t>
            </a:r>
            <a:br>
              <a:rPr lang="en-US" dirty="0"/>
            </a:br>
            <a:r>
              <a:rPr lang="en-US" dirty="0"/>
              <a:t>12:00 - 3:00 pm</a:t>
            </a:r>
            <a:br>
              <a:rPr lang="en-US" dirty="0"/>
            </a:br>
            <a:r>
              <a:rPr lang="en-US" dirty="0"/>
              <a:t>University Plaza Hotel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College of Business Career Fair</a:t>
            </a:r>
          </a:p>
          <a:p>
            <a:pPr marL="0" indent="0">
              <a:buNone/>
            </a:pPr>
            <a:r>
              <a:rPr lang="en-US" dirty="0"/>
              <a:t>Tuesday, September 10, 2019</a:t>
            </a:r>
            <a:br>
              <a:rPr lang="en-US" dirty="0"/>
            </a:br>
            <a:r>
              <a:rPr lang="en-US" dirty="0"/>
              <a:t>10:00 am - 2:00 pm</a:t>
            </a:r>
            <a:br>
              <a:rPr lang="en-US" dirty="0"/>
            </a:br>
            <a:r>
              <a:rPr lang="en-US" dirty="0"/>
              <a:t>Springfield Expo Center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1517" y="1910462"/>
            <a:ext cx="34383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New Career Fair Plus App</a:t>
            </a:r>
          </a:p>
          <a:p>
            <a:endParaRPr lang="en-US" sz="135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350"/>
              <a:t>FREE!</a:t>
            </a:r>
            <a:endParaRPr lang="en-US" sz="135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350" dirty="0"/>
              <a:t>There will be </a:t>
            </a:r>
            <a:r>
              <a:rPr lang="en-US" sz="1350" b="1" dirty="0"/>
              <a:t>no workshop waivers granted</a:t>
            </a:r>
            <a:r>
              <a:rPr lang="en-US" sz="1350" dirty="0"/>
              <a:t>  for fall 2019 fairs.  All students must attend a Prepare for the Fair workshop.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18" y="3691315"/>
            <a:ext cx="3717674" cy="21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2EB29-B5F6-442D-90C7-A2A71E8C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85FBF-AAD6-4857-8D74-DDF45B53B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FFB94-9E69-44CD-84B1-95B6690D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57401"/>
            <a:ext cx="8001001" cy="3657600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pPr>
              <a:spcBef>
                <a:spcPts val="700"/>
              </a:spcBef>
            </a:pPr>
            <a:r>
              <a:rPr lang="en-US" dirty="0"/>
              <a:t>Revision Update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dirty="0"/>
              <a:t>Data collection will begin again in Fall 2018</a:t>
            </a:r>
          </a:p>
          <a:p>
            <a:pPr>
              <a:spcBef>
                <a:spcPts val="700"/>
              </a:spcBef>
            </a:pPr>
            <a:r>
              <a:rPr lang="en-US" dirty="0"/>
              <a:t>Contact:  Kate Haring, 6-5072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28BD0-5EED-4CA6-AFDD-DC37542CB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Dr. Elizabeth Rozell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062889-A389-416A-95A6-46F97CB6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AOL for 2018/2019</a:t>
            </a:r>
          </a:p>
        </p:txBody>
      </p:sp>
    </p:spTree>
    <p:extLst>
      <p:ext uri="{BB962C8B-B14F-4D97-AF65-F5344CB8AC3E}">
        <p14:creationId xmlns:p14="http://schemas.microsoft.com/office/powerpoint/2010/main" val="16499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flagship-light-standard-1_1" id="{E0235D37-6B2C-C440-9FD0-7BF2EFA26872}" vid="{25D8042B-2133-E842-A051-9900DC16F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1419</Words>
  <Application>Microsoft Office PowerPoint</Application>
  <PresentationFormat>On-screen Show (4:3)</PresentationFormat>
  <Paragraphs>435</Paragraphs>
  <Slides>48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  <vt:variant>
        <vt:lpstr>Custom Shows</vt:lpstr>
      </vt:variant>
      <vt:variant>
        <vt:i4>1</vt:i4>
      </vt:variant>
    </vt:vector>
  </HeadingPairs>
  <TitlesOfParts>
    <vt:vector size="57" baseType="lpstr">
      <vt:lpstr>Arial</vt:lpstr>
      <vt:lpstr>Calibri</vt:lpstr>
      <vt:lpstr>Courier New</vt:lpstr>
      <vt:lpstr>Freight Text</vt:lpstr>
      <vt:lpstr>freight-text-pro</vt:lpstr>
      <vt:lpstr>Georgia</vt:lpstr>
      <vt:lpstr>Impact</vt:lpstr>
      <vt:lpstr>Make Your Missouri Statement, Light</vt:lpstr>
      <vt:lpstr>All COB Meeting</vt:lpstr>
      <vt:lpstr>PowerPoint Presentation</vt:lpstr>
      <vt:lpstr>Academic Announcements</vt:lpstr>
      <vt:lpstr>Academic Announcements</vt:lpstr>
      <vt:lpstr>Academic Announcements</vt:lpstr>
      <vt:lpstr>Agenda</vt:lpstr>
      <vt:lpstr>AACSB Accreditation Update</vt:lpstr>
      <vt:lpstr>Fall 2019 COB Career Fairs</vt:lpstr>
      <vt:lpstr>AOL for 2018/2019</vt:lpstr>
      <vt:lpstr>Budget Outlook FY20 </vt:lpstr>
      <vt:lpstr>PowerPoint Presentation</vt:lpstr>
      <vt:lpstr>PowerPoint Presentation</vt:lpstr>
      <vt:lpstr>PowerPoint Presentation</vt:lpstr>
      <vt:lpstr>Fiscal Health of the College</vt:lpstr>
      <vt:lpstr>Searches Updates</vt:lpstr>
      <vt:lpstr>New Hires for 2019/2020</vt:lpstr>
      <vt:lpstr>Fall 2019 Searches</vt:lpstr>
      <vt:lpstr>Building Projects</vt:lpstr>
      <vt:lpstr>Building Projects</vt:lpstr>
      <vt:lpstr>Building Projects</vt:lpstr>
      <vt:lpstr>Building Projects</vt:lpstr>
      <vt:lpstr>Building Projects</vt:lpstr>
      <vt:lpstr>Custodial Update</vt:lpstr>
      <vt:lpstr>Senior Class Gift</vt:lpstr>
      <vt:lpstr>Faculty &amp; Staff  Shout-Outs </vt:lpstr>
      <vt:lpstr>Shout-Outs</vt:lpstr>
      <vt:lpstr>Study Away</vt:lpstr>
      <vt:lpstr>Study Away</vt:lpstr>
      <vt:lpstr>Study Away</vt:lpstr>
      <vt:lpstr>All Faculty Recognition</vt:lpstr>
      <vt:lpstr>All Faculty Recognition</vt:lpstr>
      <vt:lpstr>All Faculty Recognition</vt:lpstr>
      <vt:lpstr>All Faculty Recognition</vt:lpstr>
      <vt:lpstr>All Faculty Recognition</vt:lpstr>
      <vt:lpstr>All Faculty Recognition</vt:lpstr>
      <vt:lpstr>All Faculty Recognition</vt:lpstr>
      <vt:lpstr>Board of Governors’ Faculty Excellence  in Public Affairs Award</vt:lpstr>
      <vt:lpstr>Faculty Awards </vt:lpstr>
      <vt:lpstr>Awards</vt:lpstr>
      <vt:lpstr>Award Winners</vt:lpstr>
      <vt:lpstr>Award Winners</vt:lpstr>
      <vt:lpstr>College Of Business Outstanding Service Award</vt:lpstr>
      <vt:lpstr>College of Business Outstanding Service Award</vt:lpstr>
      <vt:lpstr>College of Business Outstanding Professor Award</vt:lpstr>
      <vt:lpstr>College of Business Outstanding Professor Award</vt:lpstr>
      <vt:lpstr>Daisy Portenier Loucks Professors  (2018/2019)</vt:lpstr>
      <vt:lpstr>Looking Ahead to August...</vt:lpstr>
      <vt:lpstr>TITLE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COB Meeting</dc:title>
  <dc:creator>Meinert, David B</dc:creator>
  <cp:lastModifiedBy>Meinert, David B</cp:lastModifiedBy>
  <cp:revision>62</cp:revision>
  <cp:lastPrinted>2019-05-07T14:38:51Z</cp:lastPrinted>
  <dcterms:modified xsi:type="dcterms:W3CDTF">2020-08-14T14:32:33Z</dcterms:modified>
</cp:coreProperties>
</file>