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1" r:id="rId5"/>
    <p:sldId id="282" r:id="rId6"/>
    <p:sldId id="302" r:id="rId7"/>
    <p:sldId id="260" r:id="rId8"/>
    <p:sldId id="261" r:id="rId9"/>
    <p:sldId id="294" r:id="rId10"/>
    <p:sldId id="284" r:id="rId11"/>
    <p:sldId id="300" r:id="rId12"/>
    <p:sldId id="285" r:id="rId13"/>
    <p:sldId id="286" r:id="rId14"/>
    <p:sldId id="287" r:id="rId15"/>
    <p:sldId id="288" r:id="rId16"/>
    <p:sldId id="289" r:id="rId17"/>
    <p:sldId id="290" r:id="rId18"/>
    <p:sldId id="291" r:id="rId19"/>
    <p:sldId id="292" r:id="rId20"/>
    <p:sldId id="293" r:id="rId21"/>
    <p:sldId id="297" r:id="rId22"/>
    <p:sldId id="298" r:id="rId23"/>
    <p:sldId id="283" r:id="rId24"/>
    <p:sldId id="262" r:id="rId25"/>
    <p:sldId id="263" r:id="rId26"/>
    <p:sldId id="265" r:id="rId27"/>
    <p:sldId id="274" r:id="rId28"/>
    <p:sldId id="295" r:id="rId29"/>
    <p:sldId id="296" r:id="rId30"/>
    <p:sldId id="264" r:id="rId31"/>
    <p:sldId id="266" r:id="rId32"/>
    <p:sldId id="299" r:id="rId33"/>
    <p:sldId id="278" r:id="rId34"/>
    <p:sldId id="279" r:id="rId35"/>
    <p:sldId id="303" r:id="rId36"/>
    <p:sldId id="280" r:id="rId37"/>
    <p:sldId id="30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1" y="-533400"/>
            <a:ext cx="9124958" cy="3474433"/>
          </a:xfrm>
          <a:prstGeom prst="rect">
            <a:avLst/>
          </a:prstGeom>
        </p:spPr>
      </p:pic>
      <p:sp>
        <p:nvSpPr>
          <p:cNvPr id="2" name="Title 1"/>
          <p:cNvSpPr>
            <a:spLocks noGrp="1"/>
          </p:cNvSpPr>
          <p:nvPr>
            <p:ph type="ctrTitle"/>
          </p:nvPr>
        </p:nvSpPr>
        <p:spPr>
          <a:xfrm>
            <a:off x="685800" y="3352800"/>
            <a:ext cx="7772400" cy="2438400"/>
          </a:xfrm>
          <a:solidFill>
            <a:schemeClr val="bg1">
              <a:alpha val="65098"/>
            </a:schemeClr>
          </a:solidFill>
        </p:spPr>
        <p:txBody>
          <a:bodyPr>
            <a:normAutofit/>
          </a:bodyPr>
          <a:lstStyle>
            <a:lvl1pPr>
              <a:defRPr sz="3600">
                <a:latin typeface="+mj-lt"/>
              </a:defRPr>
            </a:lvl1pPr>
          </a:lstStyle>
          <a:p>
            <a:r>
              <a:rPr lang="en-US" smtClean="0"/>
              <a:t>Click to edit Master 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1905000"/>
            <a:ext cx="8228162" cy="685800"/>
          </a:xfrm>
          <a:prstGeom prst="rect">
            <a:avLst/>
          </a:prstGeom>
        </p:spPr>
      </p:pic>
      <p:sp>
        <p:nvSpPr>
          <p:cNvPr id="11" name="TextBox 10"/>
          <p:cNvSpPr txBox="1"/>
          <p:nvPr userDrawn="1"/>
        </p:nvSpPr>
        <p:spPr>
          <a:xfrm>
            <a:off x="2971800" y="2005558"/>
            <a:ext cx="3200400" cy="523220"/>
          </a:xfrm>
          <a:prstGeom prst="rect">
            <a:avLst/>
          </a:prstGeom>
          <a:noFill/>
        </p:spPr>
        <p:txBody>
          <a:bodyPr wrap="square" rtlCol="0">
            <a:spAutoFit/>
          </a:bodyPr>
          <a:lstStyle/>
          <a:p>
            <a:r>
              <a:rPr lang="en-US" sz="2800" dirty="0" smtClean="0">
                <a:solidFill>
                  <a:schemeClr val="bg1">
                    <a:lumMod val="95000"/>
                  </a:schemeClr>
                </a:solidFill>
                <a:latin typeface="+mn-lt"/>
              </a:rPr>
              <a:t>College of Business</a:t>
            </a:r>
            <a:endParaRPr lang="en-US" sz="2800" dirty="0">
              <a:solidFill>
                <a:schemeClr val="bg1">
                  <a:lumMod val="95000"/>
                </a:schemeClr>
              </a:solidFill>
              <a:latin typeface="+mn-lt"/>
            </a:endParaRPr>
          </a:p>
        </p:txBody>
      </p:sp>
      <p:sp>
        <p:nvSpPr>
          <p:cNvPr id="12" name="TextBox 11"/>
          <p:cNvSpPr txBox="1"/>
          <p:nvPr userDrawn="1"/>
        </p:nvSpPr>
        <p:spPr>
          <a:xfrm>
            <a:off x="4147508" y="1628001"/>
            <a:ext cx="827417" cy="276999"/>
          </a:xfrm>
          <a:prstGeom prst="rect">
            <a:avLst/>
          </a:prstGeom>
          <a:noFill/>
        </p:spPr>
        <p:txBody>
          <a:bodyPr wrap="square" rtlCol="0">
            <a:spAutoFit/>
          </a:bodyPr>
          <a:lstStyle/>
          <a:p>
            <a:r>
              <a:rPr lang="en-US" sz="1200" b="0" dirty="0" smtClean="0">
                <a:solidFill>
                  <a:schemeClr val="bg1">
                    <a:lumMod val="95000"/>
                  </a:schemeClr>
                </a:solidFill>
                <a:latin typeface="+mn-lt"/>
              </a:rPr>
              <a:t>With the</a:t>
            </a:r>
            <a:endParaRPr lang="en-US" sz="1200" b="0" dirty="0">
              <a:solidFill>
                <a:schemeClr val="bg1">
                  <a:lumMod val="95000"/>
                </a:schemeClr>
              </a:solidFill>
              <a:latin typeface="+mn-lt"/>
            </a:endParaRPr>
          </a:p>
        </p:txBody>
      </p:sp>
      <p:cxnSp>
        <p:nvCxnSpPr>
          <p:cNvPr id="4" name="Straight Connector 3"/>
          <p:cNvCxnSpPr/>
          <p:nvPr userDrawn="1"/>
        </p:nvCxnSpPr>
        <p:spPr>
          <a:xfrm>
            <a:off x="831371" y="228600"/>
            <a:ext cx="7017229" cy="0"/>
          </a:xfrm>
          <a:prstGeom prst="line">
            <a:avLst/>
          </a:prstGeom>
          <a:ln w="19050">
            <a:solidFill>
              <a:schemeClr val="bg1">
                <a:alpha val="65098"/>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052601" y="2895600"/>
            <a:ext cx="7017229" cy="0"/>
          </a:xfrm>
          <a:prstGeom prst="line">
            <a:avLst/>
          </a:prstGeom>
          <a:ln w="19050">
            <a:solidFill>
              <a:schemeClr val="bg1">
                <a:alpha val="65098"/>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5700" y="2005558"/>
            <a:ext cx="838200" cy="476451"/>
          </a:xfrm>
          <a:prstGeom prst="rect">
            <a:avLst/>
          </a:prstGeom>
        </p:spPr>
      </p:pic>
    </p:spTree>
    <p:extLst>
      <p:ext uri="{BB962C8B-B14F-4D97-AF65-F5344CB8AC3E}">
        <p14:creationId xmlns:p14="http://schemas.microsoft.com/office/powerpoint/2010/main" val="41052605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1050" y="228600"/>
            <a:ext cx="7620000" cy="1143000"/>
          </a:xfrm>
          <a:solidFill>
            <a:srgbClr val="FFFFFF">
              <a:alpha val="65098"/>
            </a:srgbClr>
          </a:solidFill>
        </p:spPr>
        <p:txBody>
          <a:bodyPr>
            <a:normAutofit/>
          </a:bodyPr>
          <a:lstStyle>
            <a:lvl1pPr>
              <a:defRPr sz="36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42900" y="1600200"/>
            <a:ext cx="8496300" cy="4525963"/>
          </a:xfrm>
          <a:solidFill>
            <a:srgbClr val="FFFFFF">
              <a:alpha val="65098"/>
            </a:srgbClr>
          </a:solidFill>
          <a:effectLst>
            <a:outerShdw blurRad="50800" dist="38100" dir="2700000" algn="tl" rotWithShape="0">
              <a:prstClr val="black">
                <a:alpha val="40000"/>
              </a:prstClr>
            </a:outerShdw>
          </a:effectLst>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5400" y="6282681"/>
            <a:ext cx="7858664" cy="570451"/>
          </a:xfrm>
          <a:prstGeom prst="rect">
            <a:avLst/>
          </a:prstGeom>
        </p:spPr>
      </p:pic>
      <p:sp>
        <p:nvSpPr>
          <p:cNvPr id="4" name="Date Placeholder 3"/>
          <p:cNvSpPr>
            <a:spLocks noGrp="1"/>
          </p:cNvSpPr>
          <p:nvPr>
            <p:ph type="dt" sz="half" idx="10"/>
          </p:nvPr>
        </p:nvSpPr>
        <p:spPr>
          <a:xfrm>
            <a:off x="1371600" y="6385343"/>
            <a:ext cx="2133600" cy="365125"/>
          </a:xfrm>
        </p:spPr>
        <p:txBody>
          <a:bodyPr/>
          <a:lstStyle>
            <a:lvl1pPr>
              <a:defRPr sz="800">
                <a:solidFill>
                  <a:schemeClr val="bg1">
                    <a:lumMod val="95000"/>
                  </a:schemeClr>
                </a:solidFill>
                <a:latin typeface="+mn-lt"/>
              </a:defRPr>
            </a:lvl1pPr>
          </a:lstStyle>
          <a:p>
            <a:fld id="{08B85EB5-36CF-446D-8450-E194A8DE5345}" type="datetimeFigureOut">
              <a:rPr lang="en-US" smtClean="0"/>
              <a:pPr/>
              <a:t>9/16/2016</a:t>
            </a:fld>
            <a:endParaRPr lang="en-US" dirty="0"/>
          </a:p>
        </p:txBody>
      </p:sp>
      <p:sp>
        <p:nvSpPr>
          <p:cNvPr id="5" name="Footer Placeholder 4"/>
          <p:cNvSpPr>
            <a:spLocks noGrp="1"/>
          </p:cNvSpPr>
          <p:nvPr>
            <p:ph type="ftr" sz="quarter" idx="11"/>
          </p:nvPr>
        </p:nvSpPr>
        <p:spPr>
          <a:xfrm>
            <a:off x="3756804" y="6385343"/>
            <a:ext cx="2895600" cy="365125"/>
          </a:xfrm>
        </p:spPr>
        <p:txBody>
          <a:bodyPr/>
          <a:lstStyle>
            <a:lvl1pPr>
              <a:defRPr sz="800">
                <a:solidFill>
                  <a:schemeClr val="bg1">
                    <a:lumMod val="95000"/>
                  </a:schemeClr>
                </a:solidFill>
                <a:latin typeface="+mn-lt"/>
              </a:defRPr>
            </a:lvl1pPr>
          </a:lstStyle>
          <a:p>
            <a:endParaRPr lang="en-US" dirty="0"/>
          </a:p>
        </p:txBody>
      </p:sp>
      <p:sp>
        <p:nvSpPr>
          <p:cNvPr id="6" name="Slide Number Placeholder 5"/>
          <p:cNvSpPr>
            <a:spLocks noGrp="1"/>
          </p:cNvSpPr>
          <p:nvPr>
            <p:ph type="sldNum" sz="quarter" idx="12"/>
          </p:nvPr>
        </p:nvSpPr>
        <p:spPr>
          <a:xfrm>
            <a:off x="6904008" y="6385343"/>
            <a:ext cx="2133600" cy="365125"/>
          </a:xfrm>
        </p:spPr>
        <p:txBody>
          <a:bodyPr/>
          <a:lstStyle>
            <a:lvl1pPr>
              <a:defRPr sz="800">
                <a:solidFill>
                  <a:schemeClr val="bg1">
                    <a:lumMod val="95000"/>
                  </a:schemeClr>
                </a:solidFill>
                <a:latin typeface="+mn-lt"/>
              </a:defRPr>
            </a:lvl1pPr>
          </a:lstStyle>
          <a:p>
            <a:fld id="{0F073B0F-4207-4A37-87D2-D8CD9165A2AE}" type="slidenum">
              <a:rPr lang="en-US" smtClean="0"/>
              <a:pPr/>
              <a:t>‹#›</a:t>
            </a:fld>
            <a:endParaRPr lang="en-US" dirty="0"/>
          </a:p>
        </p:txBody>
      </p:sp>
    </p:spTree>
    <p:extLst>
      <p:ext uri="{BB962C8B-B14F-4D97-AF65-F5344CB8AC3E}">
        <p14:creationId xmlns:p14="http://schemas.microsoft.com/office/powerpoint/2010/main" val="21996083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362075"/>
          </a:xfrm>
          <a:solidFill>
            <a:srgbClr val="FFFFFF">
              <a:alpha val="65000"/>
            </a:srgbClr>
          </a:solidFill>
        </p:spPr>
        <p:txBody>
          <a:bodyPr anchor="t">
            <a:noAutofit/>
          </a:bodyPr>
          <a:lstStyle>
            <a:lvl1pPr algn="ctr">
              <a:defRPr sz="3600" b="1"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62000" y="2057400"/>
            <a:ext cx="7772400" cy="4114800"/>
          </a:xfrm>
          <a:solidFill>
            <a:srgbClr val="FFFFFF">
              <a:alpha val="65000"/>
            </a:srgbClr>
          </a:solidFill>
        </p:spPr>
        <p:txBody>
          <a:bodyPr anchor="b"/>
          <a:lstStyle>
            <a:lvl1pPr marL="0" indent="0">
              <a:buNone/>
              <a:defRPr sz="2000">
                <a:solidFill>
                  <a:srgbClr val="000000"/>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5336" y="6306599"/>
            <a:ext cx="7858664" cy="570451"/>
          </a:xfrm>
          <a:prstGeom prst="rect">
            <a:avLst/>
          </a:prstGeom>
        </p:spPr>
      </p:pic>
      <p:sp>
        <p:nvSpPr>
          <p:cNvPr id="8" name="Date Placeholder 3"/>
          <p:cNvSpPr txBox="1">
            <a:spLocks/>
          </p:cNvSpPr>
          <p:nvPr userDrawn="1"/>
        </p:nvSpPr>
        <p:spPr>
          <a:xfrm>
            <a:off x="1371600" y="639730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lumMod val="95000"/>
                  </a:schemeClr>
                </a:solidFill>
                <a:latin typeface="RotisSansSerif"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B85EB5-36CF-446D-8450-E194A8DE5345}" type="datetimeFigureOut">
              <a:rPr lang="en-US" sz="800" smtClean="0">
                <a:latin typeface="+mn-lt"/>
              </a:rPr>
              <a:pPr/>
              <a:t>9/16/2016</a:t>
            </a:fld>
            <a:endParaRPr lang="en-US" sz="800" dirty="0">
              <a:latin typeface="+mn-lt"/>
            </a:endParaRPr>
          </a:p>
        </p:txBody>
      </p:sp>
      <p:sp>
        <p:nvSpPr>
          <p:cNvPr id="9" name="Slide Number Placeholder 5"/>
          <p:cNvSpPr txBox="1">
            <a:spLocks/>
          </p:cNvSpPr>
          <p:nvPr userDrawn="1"/>
        </p:nvSpPr>
        <p:spPr>
          <a:xfrm>
            <a:off x="6904008" y="639730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RotisSansSerif"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073B0F-4207-4A37-87D2-D8CD9165A2AE}" type="slidenum">
              <a:rPr lang="en-US" sz="800" smtClean="0">
                <a:latin typeface="+mn-lt"/>
              </a:rPr>
              <a:pPr/>
              <a:t>‹#›</a:t>
            </a:fld>
            <a:endParaRPr lang="en-US" sz="800" dirty="0">
              <a:latin typeface="+mn-lt"/>
            </a:endParaRPr>
          </a:p>
        </p:txBody>
      </p:sp>
      <p:sp>
        <p:nvSpPr>
          <p:cNvPr id="5" name="Footer Placeholder 4"/>
          <p:cNvSpPr>
            <a:spLocks noGrp="1"/>
          </p:cNvSpPr>
          <p:nvPr>
            <p:ph type="ftr" sz="quarter" idx="11"/>
          </p:nvPr>
        </p:nvSpPr>
        <p:spPr>
          <a:xfrm>
            <a:off x="3810000" y="6397302"/>
            <a:ext cx="2895600" cy="365125"/>
          </a:xfrm>
        </p:spPr>
        <p:txBody>
          <a:bodyPr/>
          <a:lstStyle>
            <a:lvl1pPr>
              <a:defRPr sz="800">
                <a:solidFill>
                  <a:schemeClr val="bg1"/>
                </a:solidFill>
                <a:latin typeface="+mn-lt"/>
              </a:defRPr>
            </a:lvl1pPr>
          </a:lstStyle>
          <a:p>
            <a:endParaRPr lang="en-US" dirty="0"/>
          </a:p>
        </p:txBody>
      </p:sp>
    </p:spTree>
    <p:extLst>
      <p:ext uri="{BB962C8B-B14F-4D97-AF65-F5344CB8AC3E}">
        <p14:creationId xmlns:p14="http://schemas.microsoft.com/office/powerpoint/2010/main" val="35519649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5336" y="6287549"/>
            <a:ext cx="7858664" cy="570451"/>
          </a:xfrm>
          <a:prstGeom prst="rect">
            <a:avLst/>
          </a:prstGeom>
        </p:spPr>
      </p:pic>
      <p:sp>
        <p:nvSpPr>
          <p:cNvPr id="2" name="Title 1"/>
          <p:cNvSpPr>
            <a:spLocks noGrp="1"/>
          </p:cNvSpPr>
          <p:nvPr>
            <p:ph type="title"/>
          </p:nvPr>
        </p:nvSpPr>
        <p:spPr>
          <a:solidFill>
            <a:srgbClr val="FFFFFF">
              <a:alpha val="65000"/>
            </a:srgbClr>
          </a:solidFill>
        </p:spPr>
        <p:txBody>
          <a:bodyPr>
            <a:normAutofit/>
          </a:bodyPr>
          <a:lstStyle>
            <a:lvl1pPr>
              <a:defRPr sz="3600" b="1">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solidFill>
            <a:srgbClr val="FFFFFF">
              <a:alpha val="65000"/>
            </a:srgbClr>
          </a:solidFill>
        </p:spPr>
        <p:txBody>
          <a:bodyPr>
            <a:normAutofit/>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solidFill>
            <a:srgbClr val="FFFFFF">
              <a:alpha val="65000"/>
            </a:srgbClr>
          </a:solidFill>
        </p:spPr>
        <p:txBody>
          <a:bodyPr>
            <a:normAutofit/>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3581400" y="6385343"/>
            <a:ext cx="2895600" cy="365125"/>
          </a:xfrm>
        </p:spPr>
        <p:txBody>
          <a:bodyPr/>
          <a:lstStyle>
            <a:lvl1pPr>
              <a:defRPr sz="800">
                <a:solidFill>
                  <a:schemeClr val="bg1"/>
                </a:solidFill>
                <a:latin typeface="+mn-lt"/>
              </a:defRPr>
            </a:lvl1pPr>
          </a:lstStyle>
          <a:p>
            <a:endParaRPr lang="en-US" dirty="0"/>
          </a:p>
        </p:txBody>
      </p:sp>
      <p:sp>
        <p:nvSpPr>
          <p:cNvPr id="9" name="Date Placeholder 3"/>
          <p:cNvSpPr txBox="1">
            <a:spLocks/>
          </p:cNvSpPr>
          <p:nvPr userDrawn="1"/>
        </p:nvSpPr>
        <p:spPr>
          <a:xfrm>
            <a:off x="1371600" y="6385343"/>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lumMod val="95000"/>
                  </a:schemeClr>
                </a:solidFill>
                <a:latin typeface="RotisSansSerif"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B85EB5-36CF-446D-8450-E194A8DE5345}" type="datetimeFigureOut">
              <a:rPr lang="en-US" sz="800" smtClean="0">
                <a:latin typeface="+mn-lt"/>
              </a:rPr>
              <a:pPr/>
              <a:t>9/16/2016</a:t>
            </a:fld>
            <a:endParaRPr lang="en-US" sz="800" dirty="0">
              <a:latin typeface="+mn-lt"/>
            </a:endParaRPr>
          </a:p>
        </p:txBody>
      </p:sp>
      <p:sp>
        <p:nvSpPr>
          <p:cNvPr id="10" name="Slide Number Placeholder 5"/>
          <p:cNvSpPr txBox="1">
            <a:spLocks/>
          </p:cNvSpPr>
          <p:nvPr userDrawn="1"/>
        </p:nvSpPr>
        <p:spPr>
          <a:xfrm>
            <a:off x="6904008" y="638534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RotisSansSerif"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073B0F-4207-4A37-87D2-D8CD9165A2AE}" type="slidenum">
              <a:rPr lang="en-US" sz="800" smtClean="0">
                <a:latin typeface="+mn-lt"/>
              </a:rPr>
              <a:pPr/>
              <a:t>‹#›</a:t>
            </a:fld>
            <a:endParaRPr lang="en-US" sz="800">
              <a:latin typeface="+mn-lt"/>
            </a:endParaRPr>
          </a:p>
        </p:txBody>
      </p:sp>
    </p:spTree>
    <p:extLst>
      <p:ext uri="{BB962C8B-B14F-4D97-AF65-F5344CB8AC3E}">
        <p14:creationId xmlns:p14="http://schemas.microsoft.com/office/powerpoint/2010/main" val="34347074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65000"/>
            </a:srgbClr>
          </a:solidFill>
        </p:spPr>
        <p:txBody>
          <a:bodyPr>
            <a:normAutofit/>
          </a:bodyPr>
          <a:lstStyle>
            <a:lvl1pPr>
              <a:defRPr sz="3600" b="1">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solidFill>
            <a:srgbClr val="FFFFFF">
              <a:alpha val="65000"/>
            </a:srgbClr>
          </a:solidFill>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solidFill>
            <a:srgbClr val="FFFFFF">
              <a:alpha val="65000"/>
            </a:srgbClr>
          </a:solidFill>
        </p:spPr>
        <p:txBody>
          <a:bodyPr>
            <a:normAutofit/>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solidFill>
            <a:srgbClr val="FFFFFF">
              <a:alpha val="65000"/>
            </a:srgbClr>
          </a:solidFill>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solidFill>
            <a:srgbClr val="FFFFFF">
              <a:alpha val="65000"/>
            </a:srgbClr>
          </a:solidFill>
        </p:spPr>
        <p:txBody>
          <a:bodyPr>
            <a:normAutofit/>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5336" y="6278024"/>
            <a:ext cx="7858664" cy="570451"/>
          </a:xfrm>
          <a:prstGeom prst="rect">
            <a:avLst/>
          </a:prstGeom>
        </p:spPr>
      </p:pic>
      <p:sp>
        <p:nvSpPr>
          <p:cNvPr id="11" name="Date Placeholder 3"/>
          <p:cNvSpPr txBox="1">
            <a:spLocks/>
          </p:cNvSpPr>
          <p:nvPr userDrawn="1"/>
        </p:nvSpPr>
        <p:spPr>
          <a:xfrm>
            <a:off x="1371600" y="6385343"/>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lumMod val="95000"/>
                  </a:schemeClr>
                </a:solidFill>
                <a:latin typeface="RotisSansSerif"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B85EB5-36CF-446D-8450-E194A8DE5345}" type="datetimeFigureOut">
              <a:rPr lang="en-US" sz="800" smtClean="0">
                <a:latin typeface="+mn-lt"/>
              </a:rPr>
              <a:pPr/>
              <a:t>9/16/2016</a:t>
            </a:fld>
            <a:endParaRPr lang="en-US" sz="800" dirty="0">
              <a:latin typeface="+mn-lt"/>
            </a:endParaRPr>
          </a:p>
        </p:txBody>
      </p:sp>
      <p:sp>
        <p:nvSpPr>
          <p:cNvPr id="12" name="Slide Number Placeholder 5"/>
          <p:cNvSpPr txBox="1">
            <a:spLocks/>
          </p:cNvSpPr>
          <p:nvPr userDrawn="1"/>
        </p:nvSpPr>
        <p:spPr>
          <a:xfrm>
            <a:off x="6904008" y="638534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RotisSansSerif"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073B0F-4207-4A37-87D2-D8CD9165A2AE}" type="slidenum">
              <a:rPr lang="en-US" sz="800" smtClean="0">
                <a:latin typeface="+mn-lt"/>
              </a:rPr>
              <a:pPr/>
              <a:t>‹#›</a:t>
            </a:fld>
            <a:endParaRPr lang="en-US" sz="800">
              <a:latin typeface="+mn-lt"/>
            </a:endParaRPr>
          </a:p>
        </p:txBody>
      </p:sp>
      <p:sp>
        <p:nvSpPr>
          <p:cNvPr id="8" name="Footer Placeholder 7"/>
          <p:cNvSpPr>
            <a:spLocks noGrp="1"/>
          </p:cNvSpPr>
          <p:nvPr>
            <p:ph type="ftr" sz="quarter" idx="11"/>
          </p:nvPr>
        </p:nvSpPr>
        <p:spPr>
          <a:xfrm>
            <a:off x="3886200" y="6385343"/>
            <a:ext cx="2895600" cy="365125"/>
          </a:xfrm>
        </p:spPr>
        <p:txBody>
          <a:bodyPr/>
          <a:lstStyle>
            <a:lvl1pPr>
              <a:defRPr sz="800">
                <a:solidFill>
                  <a:schemeClr val="bg1"/>
                </a:solidFill>
                <a:latin typeface="+mn-lt"/>
              </a:defRPr>
            </a:lvl1pPr>
          </a:lstStyle>
          <a:p>
            <a:endParaRPr lang="en-US" dirty="0"/>
          </a:p>
        </p:txBody>
      </p:sp>
    </p:spTree>
    <p:extLst>
      <p:ext uri="{BB962C8B-B14F-4D97-AF65-F5344CB8AC3E}">
        <p14:creationId xmlns:p14="http://schemas.microsoft.com/office/powerpoint/2010/main" val="14643201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65000"/>
            </a:srgbClr>
          </a:solidFill>
        </p:spPr>
        <p:txBody>
          <a:bodyPr>
            <a:normAutofit/>
          </a:bodyPr>
          <a:lstStyle>
            <a:lvl1pPr>
              <a:defRPr sz="3600" b="1">
                <a:latin typeface="+mj-lt"/>
              </a:defRPr>
            </a:lvl1pPr>
          </a:lstStyle>
          <a:p>
            <a:r>
              <a:rPr lang="en-US"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5336" y="6248400"/>
            <a:ext cx="7858664" cy="570451"/>
          </a:xfrm>
          <a:prstGeom prst="rect">
            <a:avLst/>
          </a:prstGeom>
        </p:spPr>
      </p:pic>
      <p:sp>
        <p:nvSpPr>
          <p:cNvPr id="7" name="Date Placeholder 3"/>
          <p:cNvSpPr txBox="1">
            <a:spLocks/>
          </p:cNvSpPr>
          <p:nvPr userDrawn="1"/>
        </p:nvSpPr>
        <p:spPr>
          <a:xfrm>
            <a:off x="1371600" y="637084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lumMod val="95000"/>
                  </a:schemeClr>
                </a:solidFill>
                <a:latin typeface="RotisSansSerif"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B85EB5-36CF-446D-8450-E194A8DE5345}" type="datetimeFigureOut">
              <a:rPr lang="en-US" sz="800" smtClean="0">
                <a:latin typeface="+mn-lt"/>
              </a:rPr>
              <a:pPr/>
              <a:t>9/16/2016</a:t>
            </a:fld>
            <a:endParaRPr lang="en-US" sz="800" dirty="0">
              <a:latin typeface="+mn-lt"/>
            </a:endParaRPr>
          </a:p>
        </p:txBody>
      </p:sp>
      <p:sp>
        <p:nvSpPr>
          <p:cNvPr id="8" name="Slide Number Placeholder 5"/>
          <p:cNvSpPr txBox="1">
            <a:spLocks/>
          </p:cNvSpPr>
          <p:nvPr userDrawn="1"/>
        </p:nvSpPr>
        <p:spPr>
          <a:xfrm>
            <a:off x="6904008" y="637084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RotisSansSerif"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073B0F-4207-4A37-87D2-D8CD9165A2AE}" type="slidenum">
              <a:rPr lang="en-US" sz="800" smtClean="0">
                <a:latin typeface="+mn-lt"/>
              </a:rPr>
              <a:pPr/>
              <a:t>‹#›</a:t>
            </a:fld>
            <a:endParaRPr lang="en-US" sz="800">
              <a:latin typeface="+mn-lt"/>
            </a:endParaRPr>
          </a:p>
        </p:txBody>
      </p:sp>
      <p:sp>
        <p:nvSpPr>
          <p:cNvPr id="4" name="Footer Placeholder 3"/>
          <p:cNvSpPr>
            <a:spLocks noGrp="1"/>
          </p:cNvSpPr>
          <p:nvPr>
            <p:ph type="ftr" sz="quarter" idx="11"/>
          </p:nvPr>
        </p:nvSpPr>
        <p:spPr>
          <a:xfrm>
            <a:off x="3810000" y="6370847"/>
            <a:ext cx="2895600" cy="365125"/>
          </a:xfrm>
        </p:spPr>
        <p:txBody>
          <a:bodyPr/>
          <a:lstStyle>
            <a:lvl1pPr>
              <a:defRPr sz="800">
                <a:solidFill>
                  <a:schemeClr val="bg1"/>
                </a:solidFill>
                <a:latin typeface="+mn-lt"/>
              </a:defRPr>
            </a:lvl1pPr>
          </a:lstStyle>
          <a:p>
            <a:endParaRPr lang="en-US" dirty="0"/>
          </a:p>
        </p:txBody>
      </p:sp>
    </p:spTree>
    <p:extLst>
      <p:ext uri="{BB962C8B-B14F-4D97-AF65-F5344CB8AC3E}">
        <p14:creationId xmlns:p14="http://schemas.microsoft.com/office/powerpoint/2010/main" val="4135096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5336" y="6282679"/>
            <a:ext cx="7858664" cy="570451"/>
          </a:xfrm>
          <a:prstGeom prst="rect">
            <a:avLst/>
          </a:prstGeom>
        </p:spPr>
      </p:pic>
      <p:sp>
        <p:nvSpPr>
          <p:cNvPr id="6" name="Date Placeholder 3"/>
          <p:cNvSpPr txBox="1">
            <a:spLocks/>
          </p:cNvSpPr>
          <p:nvPr userDrawn="1"/>
        </p:nvSpPr>
        <p:spPr>
          <a:xfrm>
            <a:off x="1371600" y="638534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lumMod val="95000"/>
                  </a:schemeClr>
                </a:solidFill>
                <a:latin typeface="RotisSansSerif"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B85EB5-36CF-446D-8450-E194A8DE5345}" type="datetimeFigureOut">
              <a:rPr lang="en-US" sz="800" smtClean="0">
                <a:latin typeface="+mn-lt"/>
              </a:rPr>
              <a:pPr/>
              <a:t>9/16/2016</a:t>
            </a:fld>
            <a:endParaRPr lang="en-US" sz="800" dirty="0">
              <a:latin typeface="+mn-lt"/>
            </a:endParaRPr>
          </a:p>
        </p:txBody>
      </p:sp>
      <p:sp>
        <p:nvSpPr>
          <p:cNvPr id="7" name="Slide Number Placeholder 5"/>
          <p:cNvSpPr txBox="1">
            <a:spLocks/>
          </p:cNvSpPr>
          <p:nvPr userDrawn="1"/>
        </p:nvSpPr>
        <p:spPr>
          <a:xfrm>
            <a:off x="6904008" y="638534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RotisSansSerif"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073B0F-4207-4A37-87D2-D8CD9165A2AE}" type="slidenum">
              <a:rPr lang="en-US" sz="800" smtClean="0">
                <a:latin typeface="+mn-lt"/>
              </a:rPr>
              <a:pPr/>
              <a:t>‹#›</a:t>
            </a:fld>
            <a:endParaRPr lang="en-US" sz="800">
              <a:latin typeface="+mn-lt"/>
            </a:endParaRPr>
          </a:p>
        </p:txBody>
      </p:sp>
      <p:sp>
        <p:nvSpPr>
          <p:cNvPr id="3" name="Footer Placeholder 2"/>
          <p:cNvSpPr>
            <a:spLocks noGrp="1"/>
          </p:cNvSpPr>
          <p:nvPr>
            <p:ph type="ftr" sz="quarter" idx="11"/>
          </p:nvPr>
        </p:nvSpPr>
        <p:spPr>
          <a:xfrm>
            <a:off x="3886200" y="6385342"/>
            <a:ext cx="2895600" cy="365125"/>
          </a:xfrm>
        </p:spPr>
        <p:txBody>
          <a:bodyPr/>
          <a:lstStyle>
            <a:lvl1pPr>
              <a:defRPr sz="800">
                <a:solidFill>
                  <a:schemeClr val="bg1"/>
                </a:solidFill>
                <a:latin typeface="+mn-lt"/>
              </a:defRPr>
            </a:lvl1pPr>
          </a:lstStyle>
          <a:p>
            <a:endParaRPr lang="en-US"/>
          </a:p>
        </p:txBody>
      </p:sp>
    </p:spTree>
    <p:extLst>
      <p:ext uri="{BB962C8B-B14F-4D97-AF65-F5344CB8AC3E}">
        <p14:creationId xmlns:p14="http://schemas.microsoft.com/office/powerpoint/2010/main" val="1157400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08B85EB5-36CF-446D-8450-E194A8DE5345}" type="datetimeFigureOut">
              <a:rPr lang="en-US" smtClean="0"/>
              <a:pPr/>
              <a:t>9/16/2016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0F073B0F-4207-4A37-87D2-D8CD9165A2AE}" type="slidenum">
              <a:rPr lang="en-US" smtClean="0"/>
              <a:pPr/>
              <a:t>‹#›</a:t>
            </a:fld>
            <a:endParaRPr lang="en-US"/>
          </a:p>
        </p:txBody>
      </p:sp>
    </p:spTree>
    <p:extLst>
      <p:ext uri="{BB962C8B-B14F-4D97-AF65-F5344CB8AC3E}">
        <p14:creationId xmlns:p14="http://schemas.microsoft.com/office/powerpoint/2010/main" val="4047134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ctr" defTabSz="914400" rtl="0" eaLnBrk="1" latinLnBrk="0" hangingPunct="1">
        <a:spcBef>
          <a:spcPct val="0"/>
        </a:spcBef>
        <a:buNone/>
        <a:defRPr sz="4000" b="1" kern="1200">
          <a:solidFill>
            <a:schemeClr val="tx1"/>
          </a:solidFill>
          <a:latin typeface="Baskerville-Old-Face" panose="00000400000000000000" pitchFamily="2" charset="0"/>
          <a:ea typeface="Baskerville-Old-Face" panose="00000400000000000000" pitchFamily="2" charset="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missouristate.edu/provost/facultyaffairs.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missouristate.edu/assets/Provost/FacultyEvaluationCalendar.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76600"/>
            <a:ext cx="7772400" cy="3048000"/>
          </a:xfrm>
        </p:spPr>
        <p:txBody>
          <a:bodyPr/>
          <a:lstStyle/>
          <a:p>
            <a:r>
              <a:rPr lang="en-US" dirty="0" smtClean="0"/>
              <a:t>Preparing for Promotion &amp; Tenure</a:t>
            </a:r>
            <a:br>
              <a:rPr lang="en-US" dirty="0" smtClean="0"/>
            </a:br>
            <a:r>
              <a:rPr lang="en-US" dirty="0" smtClean="0"/>
              <a:t>Presented by Associate Dean Rozell</a:t>
            </a:r>
            <a:br>
              <a:rPr lang="en-US" dirty="0" smtClean="0"/>
            </a:br>
            <a:r>
              <a:rPr lang="en-US" dirty="0" smtClean="0"/>
              <a:t>9/16/16</a:t>
            </a:r>
            <a:endParaRPr lang="en-US" dirty="0"/>
          </a:p>
        </p:txBody>
      </p:sp>
    </p:spTree>
    <p:extLst>
      <p:ext uri="{BB962C8B-B14F-4D97-AF65-F5344CB8AC3E}">
        <p14:creationId xmlns:p14="http://schemas.microsoft.com/office/powerpoint/2010/main" val="302363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Binder One:  Matrix</a:t>
            </a:r>
            <a:endParaRPr lang="en-US" dirty="0"/>
          </a:p>
        </p:txBody>
      </p:sp>
      <p:sp>
        <p:nvSpPr>
          <p:cNvPr id="3" name="Content Placeholder 2"/>
          <p:cNvSpPr>
            <a:spLocks noGrp="1"/>
          </p:cNvSpPr>
          <p:nvPr>
            <p:ph idx="1"/>
          </p:nvPr>
        </p:nvSpPr>
        <p:spPr/>
        <p:txBody>
          <a:bodyPr>
            <a:normAutofit/>
          </a:bodyPr>
          <a:lstStyle/>
          <a:p>
            <a:r>
              <a:rPr lang="en-US" dirty="0" smtClean="0"/>
              <a:t>Each department is in the process of creating their departmental matrix.  This should be the overall look at your departmental criteria according to your departmental T&amp;P guidelines and a point by point self-assessment of how you meet the criteria.  The matrices are specific to the department.  Candidates must use the departmental matrix.</a:t>
            </a:r>
            <a:endParaRPr lang="en-US" dirty="0"/>
          </a:p>
        </p:txBody>
      </p:sp>
    </p:spTree>
    <p:extLst>
      <p:ext uri="{BB962C8B-B14F-4D97-AF65-F5344CB8AC3E}">
        <p14:creationId xmlns:p14="http://schemas.microsoft.com/office/powerpoint/2010/main" val="3531193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Matrix – Marketing Department</a:t>
            </a:r>
            <a:endParaRPr lang="en-US" dirty="0"/>
          </a:p>
        </p:txBody>
      </p:sp>
      <p:sp>
        <p:nvSpPr>
          <p:cNvPr id="3" name="Content Placeholder 2"/>
          <p:cNvSpPr>
            <a:spLocks noGrp="1"/>
          </p:cNvSpPr>
          <p:nvPr>
            <p:ph idx="1"/>
          </p:nvPr>
        </p:nvSpPr>
        <p:spPr/>
        <p:txBody>
          <a:bodyPr/>
          <a:lstStyle/>
          <a:p>
            <a:r>
              <a:rPr lang="en-US" dirty="0" smtClean="0"/>
              <a:t>Criteria on left, straight from T&amp;P Guidelines</a:t>
            </a:r>
          </a:p>
          <a:p>
            <a:r>
              <a:rPr lang="en-US" dirty="0" smtClean="0"/>
              <a:t>You the candidate complete the middle and right columns</a:t>
            </a:r>
            <a:endParaRPr lang="en-US" dirty="0"/>
          </a:p>
        </p:txBody>
      </p:sp>
    </p:spTree>
    <p:extLst>
      <p:ext uri="{BB962C8B-B14F-4D97-AF65-F5344CB8AC3E}">
        <p14:creationId xmlns:p14="http://schemas.microsoft.com/office/powerpoint/2010/main" val="3150021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Binder One:  Personal Summary</a:t>
            </a:r>
            <a:endParaRPr lang="en-US" dirty="0"/>
          </a:p>
        </p:txBody>
      </p:sp>
      <p:sp>
        <p:nvSpPr>
          <p:cNvPr id="3" name="Content Placeholder 2"/>
          <p:cNvSpPr>
            <a:spLocks noGrp="1"/>
          </p:cNvSpPr>
          <p:nvPr>
            <p:ph idx="1"/>
          </p:nvPr>
        </p:nvSpPr>
        <p:spPr/>
        <p:txBody>
          <a:bodyPr/>
          <a:lstStyle/>
          <a:p>
            <a:r>
              <a:rPr lang="en-US" dirty="0" smtClean="0"/>
              <a:t>No specific format</a:t>
            </a:r>
          </a:p>
          <a:p>
            <a:r>
              <a:rPr lang="en-US" dirty="0" smtClean="0"/>
              <a:t>Who are you and what’s important to you</a:t>
            </a:r>
          </a:p>
          <a:p>
            <a:r>
              <a:rPr lang="en-US" dirty="0" smtClean="0"/>
              <a:t>Your teaching/research/service philosophy</a:t>
            </a:r>
          </a:p>
          <a:p>
            <a:r>
              <a:rPr lang="en-US" dirty="0" smtClean="0"/>
              <a:t>Remember this is a summary </a:t>
            </a:r>
            <a:endParaRPr lang="en-US" dirty="0"/>
          </a:p>
        </p:txBody>
      </p:sp>
    </p:spTree>
    <p:extLst>
      <p:ext uri="{BB962C8B-B14F-4D97-AF65-F5344CB8AC3E}">
        <p14:creationId xmlns:p14="http://schemas.microsoft.com/office/powerpoint/2010/main" val="3092441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Binder One:  Current Vita</a:t>
            </a:r>
            <a:endParaRPr lang="en-US" dirty="0"/>
          </a:p>
        </p:txBody>
      </p:sp>
      <p:sp>
        <p:nvSpPr>
          <p:cNvPr id="3" name="Content Placeholder 2"/>
          <p:cNvSpPr>
            <a:spLocks noGrp="1"/>
          </p:cNvSpPr>
          <p:nvPr>
            <p:ph idx="1"/>
          </p:nvPr>
        </p:nvSpPr>
        <p:spPr/>
        <p:txBody>
          <a:bodyPr/>
          <a:lstStyle/>
          <a:p>
            <a:r>
              <a:rPr lang="en-US" dirty="0" smtClean="0"/>
              <a:t>The research section should be identical to the Table of Contents you use in the Research Supplemental Materials Binder.  </a:t>
            </a:r>
          </a:p>
          <a:p>
            <a:r>
              <a:rPr lang="en-US" dirty="0" smtClean="0"/>
              <a:t>Complete citations</a:t>
            </a:r>
          </a:p>
          <a:p>
            <a:r>
              <a:rPr lang="en-US" dirty="0" smtClean="0"/>
              <a:t>Be sure to update your vita for every review cycle</a:t>
            </a:r>
          </a:p>
          <a:p>
            <a:endParaRPr lang="en-US" dirty="0"/>
          </a:p>
        </p:txBody>
      </p:sp>
    </p:spTree>
    <p:extLst>
      <p:ext uri="{BB962C8B-B14F-4D97-AF65-F5344CB8AC3E}">
        <p14:creationId xmlns:p14="http://schemas.microsoft.com/office/powerpoint/2010/main" val="2694501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Binder One:  Annual Progress Reviews</a:t>
            </a:r>
            <a:endParaRPr lang="en-US" dirty="0"/>
          </a:p>
        </p:txBody>
      </p:sp>
      <p:sp>
        <p:nvSpPr>
          <p:cNvPr id="3" name="Content Placeholder 2"/>
          <p:cNvSpPr>
            <a:spLocks noGrp="1"/>
          </p:cNvSpPr>
          <p:nvPr>
            <p:ph idx="1"/>
          </p:nvPr>
        </p:nvSpPr>
        <p:spPr/>
        <p:txBody>
          <a:bodyPr/>
          <a:lstStyle/>
          <a:p>
            <a:r>
              <a:rPr lang="en-US" dirty="0" smtClean="0"/>
              <a:t>Departmental Personnel Committee</a:t>
            </a:r>
          </a:p>
          <a:p>
            <a:r>
              <a:rPr lang="en-US" dirty="0" smtClean="0"/>
              <a:t>Department Head</a:t>
            </a:r>
          </a:p>
          <a:p>
            <a:r>
              <a:rPr lang="en-US" dirty="0" smtClean="0"/>
              <a:t>Dean</a:t>
            </a:r>
          </a:p>
          <a:p>
            <a:r>
              <a:rPr lang="en-US" dirty="0" smtClean="0"/>
              <a:t>Make sure they are all there.  Your department should have them if you have misplaced them.</a:t>
            </a:r>
            <a:endParaRPr lang="en-US" dirty="0"/>
          </a:p>
        </p:txBody>
      </p:sp>
    </p:spTree>
    <p:extLst>
      <p:ext uri="{BB962C8B-B14F-4D97-AF65-F5344CB8AC3E}">
        <p14:creationId xmlns:p14="http://schemas.microsoft.com/office/powerpoint/2010/main" val="1825291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Binder One:  External Reviewer Letters</a:t>
            </a:r>
            <a:endParaRPr lang="en-US" dirty="0"/>
          </a:p>
        </p:txBody>
      </p:sp>
      <p:sp>
        <p:nvSpPr>
          <p:cNvPr id="3" name="Content Placeholder 2"/>
          <p:cNvSpPr>
            <a:spLocks noGrp="1"/>
          </p:cNvSpPr>
          <p:nvPr>
            <p:ph idx="1"/>
          </p:nvPr>
        </p:nvSpPr>
        <p:spPr/>
        <p:txBody>
          <a:bodyPr>
            <a:normAutofit fontScale="77500" lnSpcReduction="20000"/>
          </a:bodyPr>
          <a:lstStyle/>
          <a:p>
            <a:r>
              <a:rPr lang="en-US" sz="2600" dirty="0" smtClean="0"/>
              <a:t>Are needed for only the year you are going up for promotion and/or tenure</a:t>
            </a:r>
          </a:p>
          <a:p>
            <a:r>
              <a:rPr lang="en-US" sz="2600" dirty="0" smtClean="0"/>
              <a:t>The applicant and department head generally decide on reviewers together</a:t>
            </a:r>
          </a:p>
          <a:p>
            <a:r>
              <a:rPr lang="en-US" sz="2600" dirty="0" smtClean="0"/>
              <a:t>Dean approves final list of external reviewers</a:t>
            </a:r>
          </a:p>
          <a:p>
            <a:r>
              <a:rPr lang="en-US" sz="2600" dirty="0" smtClean="0"/>
              <a:t>MUST be from an AACSB-accredited school</a:t>
            </a:r>
          </a:p>
          <a:p>
            <a:r>
              <a:rPr lang="en-US" sz="2600" dirty="0" smtClean="0"/>
              <a:t>Must at least hold the rank you are seeking</a:t>
            </a:r>
          </a:p>
          <a:p>
            <a:r>
              <a:rPr lang="en-US" sz="2600" dirty="0" smtClean="0"/>
              <a:t>Department heads do the ask and monitor the responses.  Need 3-5 external letters of support. </a:t>
            </a:r>
            <a:r>
              <a:rPr lang="en-US" sz="2600" b="1" dirty="0" smtClean="0">
                <a:solidFill>
                  <a:srgbClr val="FF0000"/>
                </a:solidFill>
              </a:rPr>
              <a:t>Important:  It is the Department Head’s responsibility to monitor receipt and find replacements if someone doesn’t come through.</a:t>
            </a:r>
          </a:p>
          <a:p>
            <a:r>
              <a:rPr lang="en-US" sz="2600" dirty="0" smtClean="0"/>
              <a:t>External reviewer letters are inserted into the packet by the DH prior to dossier going to department personnel committee and remain confidential until the initial recommendation by the Provost.  Letters are removed from the packet prior to the packet being returned to the College.  </a:t>
            </a:r>
          </a:p>
          <a:p>
            <a:r>
              <a:rPr lang="en-US" sz="2600" dirty="0" smtClean="0"/>
              <a:t>External reviewer letters are returned to the Dean’s office where they become a part of the applicant’s personnel file and can be reviewed upon request</a:t>
            </a:r>
          </a:p>
          <a:p>
            <a:endParaRPr lang="en-US" sz="2600"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99462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Binder One:  Departmental T&amp;P Guidelines</a:t>
            </a:r>
            <a:endParaRPr lang="en-US" dirty="0"/>
          </a:p>
        </p:txBody>
      </p:sp>
      <p:sp>
        <p:nvSpPr>
          <p:cNvPr id="3" name="Content Placeholder 2"/>
          <p:cNvSpPr>
            <a:spLocks noGrp="1"/>
          </p:cNvSpPr>
          <p:nvPr>
            <p:ph idx="1"/>
          </p:nvPr>
        </p:nvSpPr>
        <p:spPr/>
        <p:txBody>
          <a:bodyPr>
            <a:normAutofit fontScale="92500"/>
          </a:bodyPr>
          <a:lstStyle/>
          <a:p>
            <a:r>
              <a:rPr lang="en-US" dirty="0" smtClean="0"/>
              <a:t>Departmental guidelines are updated every 3 years</a:t>
            </a:r>
          </a:p>
          <a:p>
            <a:r>
              <a:rPr lang="en-US" dirty="0" smtClean="0"/>
              <a:t>Assistant professors generally go up under the T&amp;P guidelines that were in effect when they were appointed, but have the option of going up under newer guidelines if they so desire.  This is the candidate’s choice.</a:t>
            </a:r>
          </a:p>
          <a:p>
            <a:r>
              <a:rPr lang="en-US" dirty="0" smtClean="0"/>
              <a:t>Associate professors going up for full professor go up under guidelines in effect within the last 5 years</a:t>
            </a:r>
            <a:endParaRPr lang="en-US" dirty="0"/>
          </a:p>
        </p:txBody>
      </p:sp>
    </p:spTree>
    <p:extLst>
      <p:ext uri="{BB962C8B-B14F-4D97-AF65-F5344CB8AC3E}">
        <p14:creationId xmlns:p14="http://schemas.microsoft.com/office/powerpoint/2010/main" val="2741426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 Personnel Committee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After the applicant creates the binders, their packet is next reviewed by the departmental personnel committee – Huge responsibility here for the committee to be thorough and provide an honest assessment.  </a:t>
            </a:r>
            <a:r>
              <a:rPr lang="en-US" smtClean="0"/>
              <a:t>If an </a:t>
            </a:r>
            <a:r>
              <a:rPr lang="en-US" dirty="0" smtClean="0"/>
              <a:t>applicant is questionable, we must indicate that and be very specific about what the applicant needs to do to be on track.</a:t>
            </a:r>
          </a:p>
          <a:p>
            <a:r>
              <a:rPr lang="en-US" dirty="0" smtClean="0"/>
              <a:t>Okay for the personnel committee chair to confer with the department head</a:t>
            </a:r>
          </a:p>
          <a:p>
            <a:r>
              <a:rPr lang="en-US" dirty="0"/>
              <a:t>See </a:t>
            </a:r>
            <a:r>
              <a:rPr lang="en-US" dirty="0">
                <a:hlinkClick r:id="rId2"/>
              </a:rPr>
              <a:t>http://</a:t>
            </a:r>
            <a:r>
              <a:rPr lang="en-US" dirty="0" smtClean="0">
                <a:hlinkClick r:id="rId2"/>
              </a:rPr>
              <a:t>www.missouristate.edu/provost/facultyaffairs.htm</a:t>
            </a:r>
            <a:r>
              <a:rPr lang="en-US" dirty="0" smtClean="0"/>
              <a:t> for forms.  </a:t>
            </a:r>
            <a:r>
              <a:rPr lang="en-US" dirty="0" smtClean="0">
                <a:solidFill>
                  <a:srgbClr val="FF0000"/>
                </a:solidFill>
              </a:rPr>
              <a:t>FORMS ARE NEW THIS YEAR.</a:t>
            </a:r>
            <a:r>
              <a:rPr lang="en-US" dirty="0" smtClean="0"/>
              <a:t> </a:t>
            </a:r>
            <a:endParaRPr lang="en-US" dirty="0"/>
          </a:p>
        </p:txBody>
      </p:sp>
    </p:spTree>
    <p:extLst>
      <p:ext uri="{BB962C8B-B14F-4D97-AF65-F5344CB8AC3E}">
        <p14:creationId xmlns:p14="http://schemas.microsoft.com/office/powerpoint/2010/main" val="2568024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Personnel Committee(Cont’d)</a:t>
            </a:r>
            <a:endParaRPr lang="en-US" dirty="0"/>
          </a:p>
        </p:txBody>
      </p:sp>
      <p:sp>
        <p:nvSpPr>
          <p:cNvPr id="3" name="Content Placeholder 2"/>
          <p:cNvSpPr>
            <a:spLocks noGrp="1"/>
          </p:cNvSpPr>
          <p:nvPr>
            <p:ph idx="1"/>
          </p:nvPr>
        </p:nvSpPr>
        <p:spPr/>
        <p:txBody>
          <a:bodyPr/>
          <a:lstStyle/>
          <a:p>
            <a:r>
              <a:rPr lang="en-US" dirty="0" smtClean="0"/>
              <a:t>Verifies the accuracy and completeness of materials provided to the Department Head at the next level of review </a:t>
            </a:r>
          </a:p>
          <a:p>
            <a:r>
              <a:rPr lang="en-US" dirty="0" smtClean="0"/>
              <a:t>Reminder on confidentiality of personnel committee discussions</a:t>
            </a:r>
            <a:endParaRPr lang="en-US" dirty="0"/>
          </a:p>
        </p:txBody>
      </p:sp>
    </p:spTree>
    <p:extLst>
      <p:ext uri="{BB962C8B-B14F-4D97-AF65-F5344CB8AC3E}">
        <p14:creationId xmlns:p14="http://schemas.microsoft.com/office/powerpoint/2010/main" val="2210655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 Department Head Review</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NEW FORM</a:t>
            </a:r>
          </a:p>
          <a:p>
            <a:r>
              <a:rPr lang="en-US" dirty="0" smtClean="0"/>
              <a:t>Should be a careful, fair, accurate, and thorough evaluation</a:t>
            </a:r>
          </a:p>
          <a:p>
            <a:r>
              <a:rPr lang="en-US" dirty="0" smtClean="0"/>
              <a:t>Any applicant who receives a questionable rating in any category must receive specific guidance on what they need to do to get on track</a:t>
            </a:r>
          </a:p>
          <a:p>
            <a:r>
              <a:rPr lang="en-US" dirty="0" smtClean="0"/>
              <a:t>Must ensure that the materials are accurate and complete before passing on to the Dean for review</a:t>
            </a:r>
            <a:endParaRPr lang="en-US" dirty="0"/>
          </a:p>
        </p:txBody>
      </p:sp>
    </p:spTree>
    <p:extLst>
      <p:ext uri="{BB962C8B-B14F-4D97-AF65-F5344CB8AC3E}">
        <p14:creationId xmlns:p14="http://schemas.microsoft.com/office/powerpoint/2010/main" val="3004865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normAutofit lnSpcReduction="10000"/>
          </a:bodyPr>
          <a:lstStyle/>
          <a:p>
            <a:r>
              <a:rPr lang="en-US" dirty="0" smtClean="0"/>
              <a:t>Who’s Here and Why</a:t>
            </a:r>
          </a:p>
          <a:p>
            <a:r>
              <a:rPr lang="en-US" dirty="0" smtClean="0"/>
              <a:t>Overarching Themes</a:t>
            </a:r>
          </a:p>
          <a:p>
            <a:r>
              <a:rPr lang="en-US" dirty="0" smtClean="0"/>
              <a:t>Process</a:t>
            </a:r>
          </a:p>
          <a:p>
            <a:r>
              <a:rPr lang="en-US" dirty="0" smtClean="0"/>
              <a:t>Your Dossier</a:t>
            </a:r>
          </a:p>
          <a:p>
            <a:r>
              <a:rPr lang="en-US" dirty="0" smtClean="0"/>
              <a:t>Supplemental Materials</a:t>
            </a:r>
          </a:p>
          <a:p>
            <a:r>
              <a:rPr lang="en-US" dirty="0" smtClean="0"/>
              <a:t>Forms – online </a:t>
            </a:r>
          </a:p>
          <a:p>
            <a:r>
              <a:rPr lang="en-US" dirty="0" smtClean="0"/>
              <a:t>T&amp;P Calendar</a:t>
            </a:r>
          </a:p>
          <a:p>
            <a:r>
              <a:rPr lang="en-US" dirty="0" smtClean="0"/>
              <a:t>Pitfalls</a:t>
            </a:r>
          </a:p>
          <a:p>
            <a:endParaRPr lang="en-US" dirty="0"/>
          </a:p>
        </p:txBody>
      </p:sp>
    </p:spTree>
    <p:extLst>
      <p:ext uri="{BB962C8B-B14F-4D97-AF65-F5344CB8AC3E}">
        <p14:creationId xmlns:p14="http://schemas.microsoft.com/office/powerpoint/2010/main" val="1426557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 Dean Review</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solidFill>
                  <a:srgbClr val="FF0000"/>
                </a:solidFill>
              </a:rPr>
              <a:t>Dossiers go to Laurie in the Dean’s Office (not Sherri)</a:t>
            </a:r>
          </a:p>
          <a:p>
            <a:r>
              <a:rPr lang="en-US" b="1" dirty="0" smtClean="0">
                <a:solidFill>
                  <a:srgbClr val="FF0000"/>
                </a:solidFill>
              </a:rPr>
              <a:t>Associate Dean reviews first</a:t>
            </a:r>
          </a:p>
          <a:p>
            <a:r>
              <a:rPr lang="en-US" dirty="0" smtClean="0"/>
              <a:t>Goal is to be thorough, fair, and honest</a:t>
            </a:r>
          </a:p>
          <a:p>
            <a:r>
              <a:rPr lang="en-US" dirty="0" smtClean="0"/>
              <a:t>We do not want to send any materials back because they are incomplete or inaccurate</a:t>
            </a:r>
          </a:p>
          <a:p>
            <a:r>
              <a:rPr lang="en-US" dirty="0" smtClean="0"/>
              <a:t>Dean will err on the side of conservatism in ratings</a:t>
            </a:r>
          </a:p>
          <a:p>
            <a:r>
              <a:rPr lang="en-US" dirty="0" smtClean="0"/>
              <a:t>Any applicant who receives a questionable rating in any area will meet with Dean and the Department Head to discuss how they can get on track</a:t>
            </a:r>
          </a:p>
          <a:p>
            <a:r>
              <a:rPr lang="en-US" dirty="0" smtClean="0"/>
              <a:t>A plan for success may be requested by Dean Bryant</a:t>
            </a:r>
            <a:endParaRPr lang="en-US" dirty="0"/>
          </a:p>
        </p:txBody>
      </p:sp>
    </p:spTree>
    <p:extLst>
      <p:ext uri="{BB962C8B-B14F-4D97-AF65-F5344CB8AC3E}">
        <p14:creationId xmlns:p14="http://schemas.microsoft.com/office/powerpoint/2010/main" val="189156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Personnel Committee, Department Head, or Dean Don’t Agree on Rating?</a:t>
            </a:r>
            <a:endParaRPr lang="en-US" dirty="0"/>
          </a:p>
        </p:txBody>
      </p:sp>
      <p:sp>
        <p:nvSpPr>
          <p:cNvPr id="3" name="Content Placeholder 2"/>
          <p:cNvSpPr>
            <a:spLocks noGrp="1"/>
          </p:cNvSpPr>
          <p:nvPr>
            <p:ph idx="1"/>
          </p:nvPr>
        </p:nvSpPr>
        <p:spPr/>
        <p:txBody>
          <a:bodyPr>
            <a:normAutofit/>
          </a:bodyPr>
          <a:lstStyle/>
          <a:p>
            <a:r>
              <a:rPr lang="en-US" dirty="0" smtClean="0"/>
              <a:t>First question:  Is there an error in the dossier?</a:t>
            </a:r>
          </a:p>
          <a:p>
            <a:r>
              <a:rPr lang="en-US" dirty="0" smtClean="0"/>
              <a:t>If not, See 4.6.1 of the Faculty Handbook:</a:t>
            </a:r>
          </a:p>
          <a:p>
            <a:pPr marL="400050" lvl="1" indent="0">
              <a:buNone/>
            </a:pPr>
            <a:r>
              <a:rPr lang="en-US" dirty="0" smtClean="0"/>
              <a:t>“</a:t>
            </a:r>
            <a:r>
              <a:rPr lang="en-US" sz="2600" dirty="0" smtClean="0"/>
              <a:t>Discussions and/or negotiations will occur in those cases where the recommendations are not acceptable to the higher-level administrator.  In instances of disagreement between the personnel committee and the Department Head, there shall be a good faith effort to resolve those differences.”  [If differences persist, the higher authority must include] “compelling reasons why he or she cannot agree with the original recommendation.”</a:t>
            </a:r>
            <a:endParaRPr lang="en-US" sz="2600" dirty="0"/>
          </a:p>
        </p:txBody>
      </p:sp>
    </p:spTree>
    <p:extLst>
      <p:ext uri="{BB962C8B-B14F-4D97-AF65-F5344CB8AC3E}">
        <p14:creationId xmlns:p14="http://schemas.microsoft.com/office/powerpoint/2010/main" val="1965328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the COB College Personnel Committee</a:t>
            </a:r>
            <a:endParaRPr lang="en-US" dirty="0"/>
          </a:p>
        </p:txBody>
      </p:sp>
      <p:sp>
        <p:nvSpPr>
          <p:cNvPr id="3" name="Content Placeholder 2"/>
          <p:cNvSpPr>
            <a:spLocks noGrp="1"/>
          </p:cNvSpPr>
          <p:nvPr>
            <p:ph idx="1"/>
          </p:nvPr>
        </p:nvSpPr>
        <p:spPr/>
        <p:txBody>
          <a:bodyPr/>
          <a:lstStyle/>
          <a:p>
            <a:r>
              <a:rPr lang="en-US" dirty="0" smtClean="0"/>
              <a:t>Advisory in nature</a:t>
            </a:r>
          </a:p>
          <a:p>
            <a:r>
              <a:rPr lang="en-US" dirty="0" smtClean="0"/>
              <a:t>Used on an as-needed basis, especially if there are differences in ratings at various levels</a:t>
            </a:r>
          </a:p>
          <a:p>
            <a:r>
              <a:rPr lang="en-US" dirty="0" smtClean="0"/>
              <a:t>Does not provide written input or report</a:t>
            </a:r>
            <a:endParaRPr lang="en-US" dirty="0"/>
          </a:p>
        </p:txBody>
      </p:sp>
    </p:spTree>
    <p:extLst>
      <p:ext uri="{BB962C8B-B14F-4D97-AF65-F5344CB8AC3E}">
        <p14:creationId xmlns:p14="http://schemas.microsoft.com/office/powerpoint/2010/main" val="134279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Dossier:  Supplemental Materials</a:t>
            </a:r>
            <a:endParaRPr lang="en-US" dirty="0"/>
          </a:p>
        </p:txBody>
      </p:sp>
      <p:sp>
        <p:nvSpPr>
          <p:cNvPr id="3" name="Content Placeholder 2"/>
          <p:cNvSpPr>
            <a:spLocks noGrp="1"/>
          </p:cNvSpPr>
          <p:nvPr>
            <p:ph idx="1"/>
          </p:nvPr>
        </p:nvSpPr>
        <p:spPr/>
        <p:txBody>
          <a:bodyPr/>
          <a:lstStyle/>
          <a:p>
            <a:r>
              <a:rPr lang="en-US" dirty="0" smtClean="0"/>
              <a:t>Additional binders are used to provide documentation supportive of Binder One assertions.</a:t>
            </a:r>
            <a:endParaRPr lang="en-US" dirty="0"/>
          </a:p>
        </p:txBody>
      </p:sp>
    </p:spTree>
    <p:extLst>
      <p:ext uri="{BB962C8B-B14F-4D97-AF65-F5344CB8AC3E}">
        <p14:creationId xmlns:p14="http://schemas.microsoft.com/office/powerpoint/2010/main" val="3458388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Dossier:  Supplemental Materials (Cont’d)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 recommend a teaching materials binder that can also include your service documentation</a:t>
            </a:r>
          </a:p>
          <a:p>
            <a:r>
              <a:rPr lang="en-US" dirty="0" smtClean="0"/>
              <a:t>Have a separate binder for research materials</a:t>
            </a:r>
          </a:p>
          <a:p>
            <a:pPr lvl="1"/>
            <a:r>
              <a:rPr lang="en-US" dirty="0" smtClean="0"/>
              <a:t>Show an overview of your research agenda </a:t>
            </a:r>
          </a:p>
          <a:p>
            <a:pPr lvl="1"/>
            <a:r>
              <a:rPr lang="en-US" dirty="0" smtClean="0"/>
              <a:t>Provide a numbered list of peer-reviewed refereed journal articles, followed by proceedings, then working papers and works in process.  This list functions as your table of contents for this binder.</a:t>
            </a:r>
          </a:p>
          <a:p>
            <a:pPr lvl="1"/>
            <a:r>
              <a:rPr lang="en-US" dirty="0" smtClean="0"/>
              <a:t>Include </a:t>
            </a:r>
            <a:r>
              <a:rPr lang="en-US" u="sng" dirty="0" smtClean="0">
                <a:solidFill>
                  <a:srgbClr val="FF0000"/>
                </a:solidFill>
              </a:rPr>
              <a:t>all papers </a:t>
            </a:r>
            <a:r>
              <a:rPr lang="en-US" dirty="0" smtClean="0"/>
              <a:t>that appear in your table of contents and use tabbed number separators for ease of validation</a:t>
            </a:r>
          </a:p>
          <a:p>
            <a:pPr lvl="1"/>
            <a:r>
              <a:rPr lang="en-US" dirty="0" smtClean="0"/>
              <a:t>Use reverse chronological order in each section (newest first)</a:t>
            </a:r>
          </a:p>
          <a:p>
            <a:pPr lvl="1"/>
            <a:r>
              <a:rPr lang="en-US" dirty="0" smtClean="0"/>
              <a:t>Papers accepted for publication should have acceptance letter included as well (email ok)  </a:t>
            </a:r>
          </a:p>
          <a:p>
            <a:pPr marL="457200" lvl="1" indent="0">
              <a:buNone/>
            </a:pPr>
            <a:r>
              <a:rPr lang="en-US" dirty="0"/>
              <a:t>	</a:t>
            </a:r>
          </a:p>
        </p:txBody>
      </p:sp>
    </p:spTree>
    <p:extLst>
      <p:ext uri="{BB962C8B-B14F-4D97-AF65-F5344CB8AC3E}">
        <p14:creationId xmlns:p14="http://schemas.microsoft.com/office/powerpoint/2010/main" val="2640085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Dossier:  Supplemental Materials (Cont’d)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Research (Cont’d)</a:t>
            </a:r>
          </a:p>
          <a:p>
            <a:pPr lvl="1"/>
            <a:r>
              <a:rPr lang="en-US" dirty="0" smtClean="0"/>
              <a:t>Each peer-reviewed publication should show evidence of quality.  Departmental guidelines, as will be outlined in the matrix, will identify acceptable evidence of quality.  Some possibilities are citations (Google Scholar or Publish or Perish (use “H” index)), impact factors, SSRN downloads, circulation, awards, Cabell’s acceptance rates, published journal ranking lists, etc.)</a:t>
            </a:r>
          </a:p>
          <a:p>
            <a:pPr lvl="1"/>
            <a:r>
              <a:rPr lang="en-US" dirty="0" smtClean="0"/>
              <a:t>Provide complete citations that indicate your contribution if author order is not alphabetic</a:t>
            </a:r>
          </a:p>
          <a:p>
            <a:pPr lvl="1"/>
            <a:r>
              <a:rPr lang="en-US" dirty="0" smtClean="0"/>
              <a:t>Ensure we know what YOUR contributions are where you have multiple papers with the same author(s) </a:t>
            </a:r>
            <a:endParaRPr lang="en-US" dirty="0"/>
          </a:p>
        </p:txBody>
      </p:sp>
    </p:spTree>
    <p:extLst>
      <p:ext uri="{BB962C8B-B14F-4D97-AF65-F5344CB8AC3E}">
        <p14:creationId xmlns:p14="http://schemas.microsoft.com/office/powerpoint/2010/main" val="1329650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on Research Quality and Quantity</a:t>
            </a:r>
            <a:endParaRPr lang="en-US" dirty="0"/>
          </a:p>
        </p:txBody>
      </p:sp>
      <p:sp>
        <p:nvSpPr>
          <p:cNvPr id="3" name="Content Placeholder 2"/>
          <p:cNvSpPr>
            <a:spLocks noGrp="1"/>
          </p:cNvSpPr>
          <p:nvPr>
            <p:ph idx="1"/>
          </p:nvPr>
        </p:nvSpPr>
        <p:spPr/>
        <p:txBody>
          <a:bodyPr/>
          <a:lstStyle/>
          <a:p>
            <a:r>
              <a:rPr lang="en-US" dirty="0" smtClean="0"/>
              <a:t>Most departmental guidelines discuss the balance between quality and quantity</a:t>
            </a:r>
          </a:p>
          <a:p>
            <a:r>
              <a:rPr lang="en-US" dirty="0" smtClean="0">
                <a:solidFill>
                  <a:srgbClr val="FF0000"/>
                </a:solidFill>
              </a:rPr>
              <a:t>Quantity alone will not be sufficient for you to earn tenure</a:t>
            </a:r>
          </a:p>
          <a:p>
            <a:r>
              <a:rPr lang="en-US" dirty="0" smtClean="0">
                <a:solidFill>
                  <a:srgbClr val="FF0000"/>
                </a:solidFill>
              </a:rPr>
              <a:t>Build your case</a:t>
            </a:r>
          </a:p>
          <a:p>
            <a:r>
              <a:rPr lang="en-US" dirty="0" smtClean="0"/>
              <a:t>Research pipeline is very important!  You must show the ability to maintain a productive scholarly agenda</a:t>
            </a:r>
            <a:endParaRPr lang="en-US" dirty="0"/>
          </a:p>
        </p:txBody>
      </p:sp>
    </p:spTree>
    <p:extLst>
      <p:ext uri="{BB962C8B-B14F-4D97-AF65-F5344CB8AC3E}">
        <p14:creationId xmlns:p14="http://schemas.microsoft.com/office/powerpoint/2010/main" val="3583251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Agenda</a:t>
            </a:r>
            <a:endParaRPr lang="en-US" dirty="0"/>
          </a:p>
        </p:txBody>
      </p:sp>
      <p:sp>
        <p:nvSpPr>
          <p:cNvPr id="3" name="Content Placeholder 2"/>
          <p:cNvSpPr>
            <a:spLocks noGrp="1"/>
          </p:cNvSpPr>
          <p:nvPr>
            <p:ph idx="1"/>
          </p:nvPr>
        </p:nvSpPr>
        <p:spPr/>
        <p:txBody>
          <a:bodyPr/>
          <a:lstStyle/>
          <a:p>
            <a:r>
              <a:rPr lang="en-US" dirty="0" smtClean="0"/>
              <a:t>Include first in your Research Supplemental Materials Binder – </a:t>
            </a:r>
          </a:p>
          <a:p>
            <a:endParaRPr lang="en-US" dirty="0"/>
          </a:p>
          <a:p>
            <a:r>
              <a:rPr lang="en-US" dirty="0" smtClean="0"/>
              <a:t>You generally need to show a range of projects (think 6-8 projects at various stages), what stage each project is in, and what the target journal is and planned submission date  (see Wesley Friske example on next slide)</a:t>
            </a:r>
            <a:endParaRPr lang="en-US" dirty="0"/>
          </a:p>
        </p:txBody>
      </p:sp>
    </p:spTree>
    <p:extLst>
      <p:ext uri="{BB962C8B-B14F-4D97-AF65-F5344CB8AC3E}">
        <p14:creationId xmlns:p14="http://schemas.microsoft.com/office/powerpoint/2010/main" val="2585602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Research Agenda (Source:  Wesley Friske, Shared with Permission)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525" y="2010569"/>
            <a:ext cx="840105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520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that Accompanied the Sample Research Agenda</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64857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257675"/>
            <a:ext cx="76962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66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Here</a:t>
            </a:r>
            <a:endParaRPr lang="en-US" dirty="0"/>
          </a:p>
        </p:txBody>
      </p:sp>
      <p:sp>
        <p:nvSpPr>
          <p:cNvPr id="3" name="Content Placeholder 2"/>
          <p:cNvSpPr>
            <a:spLocks noGrp="1"/>
          </p:cNvSpPr>
          <p:nvPr>
            <p:ph idx="1"/>
          </p:nvPr>
        </p:nvSpPr>
        <p:spPr/>
        <p:txBody>
          <a:bodyPr/>
          <a:lstStyle/>
          <a:p>
            <a:r>
              <a:rPr lang="en-US" dirty="0" smtClean="0"/>
              <a:t>Assistant Professors</a:t>
            </a:r>
          </a:p>
          <a:p>
            <a:r>
              <a:rPr lang="en-US" dirty="0" smtClean="0"/>
              <a:t>Associate Professors</a:t>
            </a:r>
          </a:p>
          <a:p>
            <a:r>
              <a:rPr lang="en-US" dirty="0" smtClean="0"/>
              <a:t>Department Heads/SOA Director</a:t>
            </a:r>
          </a:p>
          <a:p>
            <a:r>
              <a:rPr lang="en-US" dirty="0" smtClean="0"/>
              <a:t>Department Admins</a:t>
            </a:r>
          </a:p>
          <a:p>
            <a:r>
              <a:rPr lang="en-US" dirty="0" smtClean="0"/>
              <a:t>Personnel Committee Chairs</a:t>
            </a:r>
          </a:p>
          <a:p>
            <a:r>
              <a:rPr lang="en-US" dirty="0" smtClean="0"/>
              <a:t>Dean’s Office Reps (Libby, Laurie)</a:t>
            </a:r>
          </a:p>
        </p:txBody>
      </p:sp>
    </p:spTree>
    <p:extLst>
      <p:ext uri="{BB962C8B-B14F-4D97-AF65-F5344CB8AC3E}">
        <p14:creationId xmlns:p14="http://schemas.microsoft.com/office/powerpoint/2010/main" val="3414888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Dossier:  Supplemental Materials (Cont’d)</a:t>
            </a:r>
            <a:endParaRPr lang="en-US" dirty="0"/>
          </a:p>
        </p:txBody>
      </p:sp>
      <p:sp>
        <p:nvSpPr>
          <p:cNvPr id="3" name="Content Placeholder 2"/>
          <p:cNvSpPr>
            <a:spLocks noGrp="1"/>
          </p:cNvSpPr>
          <p:nvPr>
            <p:ph idx="1"/>
          </p:nvPr>
        </p:nvSpPr>
        <p:spPr/>
        <p:txBody>
          <a:bodyPr>
            <a:normAutofit lnSpcReduction="10000"/>
          </a:bodyPr>
          <a:lstStyle/>
          <a:p>
            <a:r>
              <a:rPr lang="en-US" dirty="0" smtClean="0"/>
              <a:t>Teaching materials documentation should be supplied according to your departmental guidelines. </a:t>
            </a:r>
          </a:p>
          <a:p>
            <a:r>
              <a:rPr lang="en-US" dirty="0" smtClean="0"/>
              <a:t>Teaching evaluation scores alone will not be sufficient to earn tenure or promotion.  Follow your departmental guidelines carefully.</a:t>
            </a:r>
          </a:p>
          <a:p>
            <a:r>
              <a:rPr lang="en-US" dirty="0" smtClean="0">
                <a:solidFill>
                  <a:srgbClr val="FF0000"/>
                </a:solidFill>
              </a:rPr>
              <a:t>Departmental admin should prepare teaching evaluation summaries (This is a change from prior process)</a:t>
            </a:r>
            <a:r>
              <a:rPr lang="en-US" dirty="0" smtClean="0"/>
              <a:t>.  Include all written comments.</a:t>
            </a:r>
            <a:endParaRPr lang="en-US" dirty="0"/>
          </a:p>
        </p:txBody>
      </p:sp>
    </p:spTree>
    <p:extLst>
      <p:ext uri="{BB962C8B-B14F-4D97-AF65-F5344CB8AC3E}">
        <p14:creationId xmlns:p14="http://schemas.microsoft.com/office/powerpoint/2010/main" val="3416672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Dossier:  Supplemental Materials (Cont’d)</a:t>
            </a:r>
          </a:p>
        </p:txBody>
      </p:sp>
      <p:sp>
        <p:nvSpPr>
          <p:cNvPr id="3" name="Content Placeholder 2"/>
          <p:cNvSpPr>
            <a:spLocks noGrp="1"/>
          </p:cNvSpPr>
          <p:nvPr>
            <p:ph idx="1"/>
          </p:nvPr>
        </p:nvSpPr>
        <p:spPr/>
        <p:txBody>
          <a:bodyPr>
            <a:normAutofit lnSpcReduction="10000"/>
          </a:bodyPr>
          <a:lstStyle/>
          <a:p>
            <a:r>
              <a:rPr lang="en-US" dirty="0" smtClean="0"/>
              <a:t>Service</a:t>
            </a:r>
          </a:p>
          <a:p>
            <a:pPr lvl="1"/>
            <a:r>
              <a:rPr lang="en-US" dirty="0" smtClean="0"/>
              <a:t>This is an important part of your packet and case</a:t>
            </a:r>
          </a:p>
          <a:p>
            <a:pPr lvl="1"/>
            <a:r>
              <a:rPr lang="en-US" dirty="0" smtClean="0"/>
              <a:t>Again, quantity vs. quality is key here</a:t>
            </a:r>
          </a:p>
          <a:p>
            <a:pPr lvl="1"/>
            <a:r>
              <a:rPr lang="en-US" dirty="0" smtClean="0">
                <a:solidFill>
                  <a:srgbClr val="FF0000"/>
                </a:solidFill>
              </a:rPr>
              <a:t>A list of committees you have served on is not sufficient to achieve tenure and/or promotion.  We are looking for contributions that are significant</a:t>
            </a:r>
          </a:p>
          <a:p>
            <a:pPr lvl="1"/>
            <a:r>
              <a:rPr lang="en-US" dirty="0" smtClean="0"/>
              <a:t>Provide a write-up that supports how you have contributed to the success of your department, the college, the university, and/or your discipline.  </a:t>
            </a:r>
            <a:r>
              <a:rPr lang="en-US" dirty="0" smtClean="0">
                <a:solidFill>
                  <a:srgbClr val="FF0000"/>
                </a:solidFill>
              </a:rPr>
              <a:t>Build your case.</a:t>
            </a:r>
            <a:endParaRPr lang="en-US" dirty="0">
              <a:solidFill>
                <a:srgbClr val="FF0000"/>
              </a:solidFill>
            </a:endParaRPr>
          </a:p>
        </p:txBody>
      </p:sp>
    </p:spTree>
    <p:extLst>
      <p:ext uri="{BB962C8B-B14F-4D97-AF65-F5344CB8AC3E}">
        <p14:creationId xmlns:p14="http://schemas.microsoft.com/office/powerpoint/2010/main" val="715870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 to Full Professor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Faculty Handbook section 4.6.5</a:t>
            </a:r>
          </a:p>
          <a:p>
            <a:r>
              <a:rPr lang="en-US" dirty="0" smtClean="0"/>
              <a:t>“Pre-promotion review” can be requested one to two years prior to application for promotion.  </a:t>
            </a:r>
          </a:p>
          <a:p>
            <a:pPr lvl="1"/>
            <a:r>
              <a:rPr lang="en-US" dirty="0" smtClean="0"/>
              <a:t>Completely optional</a:t>
            </a:r>
          </a:p>
          <a:p>
            <a:pPr lvl="1"/>
            <a:r>
              <a:rPr lang="en-US" dirty="0" smtClean="0"/>
              <a:t>Normally just done up to department head level but can include the Dean</a:t>
            </a:r>
          </a:p>
          <a:p>
            <a:pPr lvl="1"/>
            <a:r>
              <a:rPr lang="en-US" dirty="0"/>
              <a:t>G</a:t>
            </a:r>
            <a:r>
              <a:rPr lang="en-US" dirty="0" smtClean="0"/>
              <a:t>enerally a good idea to see how you are viewed</a:t>
            </a:r>
          </a:p>
          <a:p>
            <a:r>
              <a:rPr lang="en-US" dirty="0" smtClean="0"/>
              <a:t>Full Professors need only include materials since promoted to Associate Professor unless departmental guidelines advise otherwise</a:t>
            </a:r>
          </a:p>
          <a:p>
            <a:r>
              <a:rPr lang="en-US" dirty="0" smtClean="0"/>
              <a:t>Full Profs do not have annual reviews by personnel committee or Dean in their dossier</a:t>
            </a:r>
            <a:endParaRPr lang="en-US" dirty="0"/>
          </a:p>
        </p:txBody>
      </p:sp>
    </p:spTree>
    <p:extLst>
      <p:ext uri="{BB962C8B-B14F-4D97-AF65-F5344CB8AC3E}">
        <p14:creationId xmlns:p14="http://schemas.microsoft.com/office/powerpoint/2010/main" val="1638498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T&amp;P Calendar</a:t>
            </a:r>
            <a:endParaRPr lang="en-US" dirty="0"/>
          </a:p>
        </p:txBody>
      </p:sp>
      <p:sp>
        <p:nvSpPr>
          <p:cNvPr id="3" name="Content Placeholder 2"/>
          <p:cNvSpPr>
            <a:spLocks noGrp="1"/>
          </p:cNvSpPr>
          <p:nvPr>
            <p:ph idx="1"/>
          </p:nvPr>
        </p:nvSpPr>
        <p:spPr/>
        <p:txBody>
          <a:bodyPr>
            <a:normAutofit lnSpcReduction="10000"/>
          </a:bodyPr>
          <a:lstStyle/>
          <a:p>
            <a:r>
              <a:rPr lang="en-US" dirty="0">
                <a:hlinkClick r:id="rId2"/>
              </a:rPr>
              <a:t>http://</a:t>
            </a:r>
            <a:r>
              <a:rPr lang="en-US" dirty="0" smtClean="0">
                <a:hlinkClick r:id="rId2"/>
              </a:rPr>
              <a:t>www.missouristate.edu/assets/Provost/FacultyEvaluationCalendar.pdf</a:t>
            </a:r>
            <a:endParaRPr lang="en-US" dirty="0" smtClean="0"/>
          </a:p>
          <a:p>
            <a:r>
              <a:rPr lang="en-US" dirty="0" smtClean="0"/>
              <a:t>Applicants submit their dossiers to Department Head by </a:t>
            </a:r>
            <a:r>
              <a:rPr lang="en-US" dirty="0" smtClean="0">
                <a:solidFill>
                  <a:srgbClr val="FF0000"/>
                </a:solidFill>
              </a:rPr>
              <a:t>September 30</a:t>
            </a:r>
            <a:r>
              <a:rPr lang="en-US" dirty="0" smtClean="0"/>
              <a:t>.</a:t>
            </a:r>
          </a:p>
          <a:p>
            <a:r>
              <a:rPr lang="en-US" dirty="0" smtClean="0"/>
              <a:t>DHs send dossiers (include external letters here) to Departmental Personnel Committees by </a:t>
            </a:r>
            <a:r>
              <a:rPr lang="en-US" dirty="0" smtClean="0">
                <a:solidFill>
                  <a:srgbClr val="FF0000"/>
                </a:solidFill>
              </a:rPr>
              <a:t>October 3</a:t>
            </a:r>
            <a:r>
              <a:rPr lang="en-US" dirty="0" smtClean="0"/>
              <a:t>.  </a:t>
            </a:r>
          </a:p>
          <a:p>
            <a:r>
              <a:rPr lang="en-US" dirty="0" smtClean="0"/>
              <a:t>Personnel Committees submit recommendations to DH by </a:t>
            </a:r>
            <a:r>
              <a:rPr lang="en-US" dirty="0" smtClean="0">
                <a:solidFill>
                  <a:srgbClr val="FF0000"/>
                </a:solidFill>
              </a:rPr>
              <a:t>October 21</a:t>
            </a:r>
            <a:r>
              <a:rPr lang="en-US" dirty="0" smtClean="0"/>
              <a:t>.</a:t>
            </a:r>
            <a:endParaRPr lang="en-US" dirty="0"/>
          </a:p>
        </p:txBody>
      </p:sp>
    </p:spTree>
    <p:extLst>
      <p:ext uri="{BB962C8B-B14F-4D97-AF65-F5344CB8AC3E}">
        <p14:creationId xmlns:p14="http://schemas.microsoft.com/office/powerpoint/2010/main" val="3174323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T&amp;P Calendar (Cont’d)</a:t>
            </a:r>
            <a:endParaRPr lang="en-US" dirty="0"/>
          </a:p>
        </p:txBody>
      </p:sp>
      <p:sp>
        <p:nvSpPr>
          <p:cNvPr id="3" name="Content Placeholder 2"/>
          <p:cNvSpPr>
            <a:spLocks noGrp="1"/>
          </p:cNvSpPr>
          <p:nvPr>
            <p:ph idx="1"/>
          </p:nvPr>
        </p:nvSpPr>
        <p:spPr/>
        <p:txBody>
          <a:bodyPr>
            <a:normAutofit fontScale="92500"/>
          </a:bodyPr>
          <a:lstStyle/>
          <a:p>
            <a:r>
              <a:rPr lang="en-US" dirty="0" smtClean="0"/>
              <a:t>Department Heads must complete their evaluations by </a:t>
            </a:r>
            <a:r>
              <a:rPr lang="en-US" dirty="0" smtClean="0">
                <a:solidFill>
                  <a:srgbClr val="FF0000"/>
                </a:solidFill>
              </a:rPr>
              <a:t>November 4</a:t>
            </a:r>
            <a:r>
              <a:rPr lang="en-US" dirty="0" smtClean="0"/>
              <a:t>.</a:t>
            </a:r>
          </a:p>
          <a:p>
            <a:r>
              <a:rPr lang="en-US" dirty="0" smtClean="0"/>
              <a:t>DH submit dossiers to Dean by </a:t>
            </a:r>
            <a:r>
              <a:rPr lang="en-US" dirty="0" smtClean="0">
                <a:solidFill>
                  <a:srgbClr val="FF0000"/>
                </a:solidFill>
              </a:rPr>
              <a:t>November 7</a:t>
            </a:r>
            <a:r>
              <a:rPr lang="en-US" dirty="0" smtClean="0"/>
              <a:t>.  </a:t>
            </a:r>
          </a:p>
          <a:p>
            <a:r>
              <a:rPr lang="en-US" dirty="0" smtClean="0"/>
              <a:t>Deans complete their evaluations by </a:t>
            </a:r>
          </a:p>
          <a:p>
            <a:pPr marL="0" indent="0">
              <a:buNone/>
            </a:pPr>
            <a:r>
              <a:rPr lang="en-US" dirty="0">
                <a:solidFill>
                  <a:srgbClr val="FF0000"/>
                </a:solidFill>
              </a:rPr>
              <a:t>	</a:t>
            </a:r>
            <a:r>
              <a:rPr lang="en-US" dirty="0" smtClean="0">
                <a:solidFill>
                  <a:srgbClr val="FF0000"/>
                </a:solidFill>
              </a:rPr>
              <a:t>December 2</a:t>
            </a:r>
            <a:r>
              <a:rPr lang="en-US" dirty="0" smtClean="0"/>
              <a:t>.</a:t>
            </a:r>
          </a:p>
          <a:p>
            <a:r>
              <a:rPr lang="en-US" dirty="0" smtClean="0"/>
              <a:t>Deans send Binder One to Provost by </a:t>
            </a:r>
          </a:p>
          <a:p>
            <a:pPr marL="0" indent="0">
              <a:buNone/>
            </a:pPr>
            <a:r>
              <a:rPr lang="en-US" dirty="0"/>
              <a:t>	</a:t>
            </a:r>
            <a:r>
              <a:rPr lang="en-US" dirty="0" smtClean="0">
                <a:solidFill>
                  <a:srgbClr val="FF0000"/>
                </a:solidFill>
              </a:rPr>
              <a:t>December 16.</a:t>
            </a:r>
            <a:endParaRPr lang="en-US" dirty="0" smtClean="0"/>
          </a:p>
          <a:p>
            <a:r>
              <a:rPr lang="en-US" dirty="0" smtClean="0"/>
              <a:t>Faculty are notified of Provost decision by </a:t>
            </a:r>
            <a:r>
              <a:rPr lang="en-US" dirty="0" smtClean="0">
                <a:solidFill>
                  <a:srgbClr val="FF0000"/>
                </a:solidFill>
              </a:rPr>
              <a:t>March 10.</a:t>
            </a:r>
            <a:endParaRPr lang="en-US" dirty="0">
              <a:solidFill>
                <a:srgbClr val="FF0000"/>
              </a:solidFill>
            </a:endParaRPr>
          </a:p>
        </p:txBody>
      </p:sp>
    </p:spTree>
    <p:extLst>
      <p:ext uri="{BB962C8B-B14F-4D97-AF65-F5344CB8AC3E}">
        <p14:creationId xmlns:p14="http://schemas.microsoft.com/office/powerpoint/2010/main" val="16196549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Final Disposition of Dossiers and External Reviewer Letters</a:t>
            </a:r>
            <a:endParaRPr lang="en-US" dirty="0"/>
          </a:p>
        </p:txBody>
      </p:sp>
      <p:sp>
        <p:nvSpPr>
          <p:cNvPr id="3" name="Content Placeholder 2"/>
          <p:cNvSpPr>
            <a:spLocks noGrp="1"/>
          </p:cNvSpPr>
          <p:nvPr>
            <p:ph idx="1"/>
          </p:nvPr>
        </p:nvSpPr>
        <p:spPr/>
        <p:txBody>
          <a:bodyPr>
            <a:normAutofit/>
          </a:bodyPr>
          <a:lstStyle/>
          <a:p>
            <a:r>
              <a:rPr lang="en-US" dirty="0" smtClean="0"/>
              <a:t>Complete dossiers are returned to applicant after notification of Provost decision</a:t>
            </a:r>
          </a:p>
          <a:p>
            <a:r>
              <a:rPr lang="en-US" dirty="0" smtClean="0">
                <a:solidFill>
                  <a:srgbClr val="FF0000"/>
                </a:solidFill>
              </a:rPr>
              <a:t>External reviewer letters are not returned to applicants but are removed by Provost office and returned separately to the Dean’s office for placement in the personnel file.  Applicant can review the letters upon request to the Dean. </a:t>
            </a:r>
            <a:endParaRPr lang="en-US" dirty="0">
              <a:solidFill>
                <a:srgbClr val="FF0000"/>
              </a:solidFill>
            </a:endParaRPr>
          </a:p>
        </p:txBody>
      </p:sp>
    </p:spTree>
    <p:extLst>
      <p:ext uri="{BB962C8B-B14F-4D97-AF65-F5344CB8AC3E}">
        <p14:creationId xmlns:p14="http://schemas.microsoft.com/office/powerpoint/2010/main" val="1007545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a:t>
            </a:r>
            <a:endParaRPr lang="en-US" dirty="0"/>
          </a:p>
        </p:txBody>
      </p:sp>
      <p:sp>
        <p:nvSpPr>
          <p:cNvPr id="3" name="Content Placeholder 2"/>
          <p:cNvSpPr>
            <a:spLocks noGrp="1"/>
          </p:cNvSpPr>
          <p:nvPr>
            <p:ph idx="1"/>
          </p:nvPr>
        </p:nvSpPr>
        <p:spPr/>
        <p:txBody>
          <a:bodyPr/>
          <a:lstStyle/>
          <a:p>
            <a:r>
              <a:rPr lang="en-US" dirty="0" smtClean="0"/>
              <a:t>Incomplete dossiers</a:t>
            </a:r>
          </a:p>
          <a:p>
            <a:r>
              <a:rPr lang="en-US" dirty="0" smtClean="0"/>
              <a:t>Inaccurate reporting</a:t>
            </a:r>
          </a:p>
          <a:p>
            <a:r>
              <a:rPr lang="en-US" dirty="0" smtClean="0"/>
              <a:t>Failing to make your case (!!!)</a:t>
            </a:r>
          </a:p>
          <a:p>
            <a:r>
              <a:rPr lang="en-US" dirty="0" smtClean="0"/>
              <a:t>Make sure your dossier looks professional in all ways</a:t>
            </a:r>
          </a:p>
          <a:p>
            <a:r>
              <a:rPr lang="en-US" dirty="0" smtClean="0"/>
              <a:t>Quality Metrics missing</a:t>
            </a:r>
          </a:p>
          <a:p>
            <a:pPr marL="0" indent="0">
              <a:buNone/>
            </a:pPr>
            <a:endParaRPr lang="en-US" dirty="0"/>
          </a:p>
        </p:txBody>
      </p:sp>
    </p:spTree>
    <p:extLst>
      <p:ext uri="{BB962C8B-B14F-4D97-AF65-F5344CB8AC3E}">
        <p14:creationId xmlns:p14="http://schemas.microsoft.com/office/powerpoint/2010/main" val="563254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Resources:  MSU Faculty Handbook and Departmental Guidelines together answer 99% of your questions</a:t>
            </a:r>
          </a:p>
          <a:p>
            <a:r>
              <a:rPr lang="en-US" dirty="0" smtClean="0"/>
              <a:t>For clarifications, your department head and Dr. Rozell are best resources.  </a:t>
            </a:r>
            <a:endParaRPr lang="en-US" dirty="0"/>
          </a:p>
        </p:txBody>
      </p:sp>
    </p:spTree>
    <p:extLst>
      <p:ext uri="{BB962C8B-B14F-4D97-AF65-F5344CB8AC3E}">
        <p14:creationId xmlns:p14="http://schemas.microsoft.com/office/powerpoint/2010/main" val="132163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Overarching Themes of Faculty Evaluation as Related to Tenure &amp; Promotion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want you to be successful!</a:t>
            </a:r>
          </a:p>
          <a:p>
            <a:r>
              <a:rPr lang="en-US" dirty="0" smtClean="0"/>
              <a:t>Burden is on the candidate to make his/her case</a:t>
            </a:r>
          </a:p>
          <a:p>
            <a:pPr lvl="1"/>
            <a:r>
              <a:rPr lang="en-US" dirty="0" smtClean="0"/>
              <a:t>Candidates should prepare professional and complete materials</a:t>
            </a:r>
          </a:p>
          <a:p>
            <a:r>
              <a:rPr lang="en-US" dirty="0" smtClean="0"/>
              <a:t>Department T&amp;P Guidelines plus </a:t>
            </a:r>
            <a:r>
              <a:rPr lang="en-US" i="1" dirty="0" smtClean="0"/>
              <a:t>Faculty Handbook </a:t>
            </a:r>
            <a:r>
              <a:rPr lang="en-US" dirty="0" smtClean="0"/>
              <a:t>(Section 3.7 and 4.6) are the governing documents for process and criteria.  </a:t>
            </a:r>
            <a:r>
              <a:rPr lang="en-US" i="1" dirty="0" smtClean="0"/>
              <a:t>Faculty Handbook </a:t>
            </a:r>
            <a:r>
              <a:rPr lang="en-US" dirty="0" smtClean="0"/>
              <a:t>is highest authority.</a:t>
            </a:r>
          </a:p>
          <a:p>
            <a:r>
              <a:rPr lang="en-US" dirty="0" smtClean="0">
                <a:solidFill>
                  <a:srgbClr val="FF0000"/>
                </a:solidFill>
              </a:rPr>
              <a:t>This presentation does not take the place of the </a:t>
            </a:r>
            <a:r>
              <a:rPr lang="en-US" i="1" dirty="0" smtClean="0">
                <a:solidFill>
                  <a:srgbClr val="FF0000"/>
                </a:solidFill>
              </a:rPr>
              <a:t>Faculty Handbook</a:t>
            </a:r>
            <a:r>
              <a:rPr lang="en-US" dirty="0" smtClean="0"/>
              <a:t>.</a:t>
            </a:r>
          </a:p>
          <a:p>
            <a:r>
              <a:rPr lang="en-US" dirty="0" smtClean="0"/>
              <a:t>Shared governance responsibility</a:t>
            </a:r>
          </a:p>
          <a:p>
            <a:pPr lvl="1"/>
            <a:r>
              <a:rPr lang="en-US" dirty="0" smtClean="0"/>
              <a:t>Faculty personnel committee</a:t>
            </a:r>
          </a:p>
          <a:p>
            <a:pPr lvl="1"/>
            <a:r>
              <a:rPr lang="en-US" dirty="0" smtClean="0"/>
              <a:t>Department Head</a:t>
            </a:r>
          </a:p>
          <a:p>
            <a:pPr lvl="1"/>
            <a:r>
              <a:rPr lang="en-US" dirty="0" smtClean="0"/>
              <a:t>Dean</a:t>
            </a:r>
          </a:p>
          <a:p>
            <a:pPr lvl="1"/>
            <a:r>
              <a:rPr lang="en-US" dirty="0" smtClean="0"/>
              <a:t>COB Personnel Committee is advisory ( does not provide a written assessment; used as needed)</a:t>
            </a:r>
          </a:p>
          <a:p>
            <a:r>
              <a:rPr lang="en-US" dirty="0" smtClean="0"/>
              <a:t>Confidentiality of personnel committee discussions</a:t>
            </a:r>
            <a:endParaRPr lang="en-US" dirty="0"/>
          </a:p>
        </p:txBody>
      </p:sp>
    </p:spTree>
    <p:extLst>
      <p:ext uri="{BB962C8B-B14F-4D97-AF65-F5344CB8AC3E}">
        <p14:creationId xmlns:p14="http://schemas.microsoft.com/office/powerpoint/2010/main" val="3748961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Themes (Cont’d)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FF0000"/>
                </a:solidFill>
              </a:rPr>
              <a:t>TENURE AND PROMOTION IS NOT A CHECKLIST</a:t>
            </a:r>
          </a:p>
          <a:p>
            <a:r>
              <a:rPr lang="en-US" dirty="0" smtClean="0"/>
              <a:t>There is some subjectivity involved at each level</a:t>
            </a:r>
          </a:p>
          <a:p>
            <a:r>
              <a:rPr lang="en-US" dirty="0"/>
              <a:t>Section 3.7.2 is especially relevant here:   </a:t>
            </a:r>
          </a:p>
          <a:p>
            <a:pPr marL="400050" lvl="1" indent="0">
              <a:buNone/>
            </a:pPr>
            <a:r>
              <a:rPr lang="en-US" dirty="0"/>
              <a:t>“Tenure is based on a thorough evaluation of the candidate’s total contribution to the university……Basic competence in itself is not sufficient to justify granting tenure, for each competence is a prerequisite for the initial appointment.  The decision to grant tenure is inherently and inescapably judgmental and is a deliberate action indicating the person has been selected as a member of the permanent faculty because of demonstrated high-quality performance and relative merit.”</a:t>
            </a:r>
          </a:p>
          <a:p>
            <a:endParaRPr lang="en-US" dirty="0"/>
          </a:p>
        </p:txBody>
      </p:sp>
    </p:spTree>
    <p:extLst>
      <p:ext uri="{BB962C8B-B14F-4D97-AF65-F5344CB8AC3E}">
        <p14:creationId xmlns:p14="http://schemas.microsoft.com/office/powerpoint/2010/main" val="2676788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Evaluations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Every faculty member is evaluated according to the Provost calendar</a:t>
            </a:r>
          </a:p>
          <a:p>
            <a:r>
              <a:rPr lang="en-US" dirty="0" smtClean="0"/>
              <a:t>February 6</a:t>
            </a:r>
            <a:r>
              <a:rPr lang="en-US" baseline="30000" dirty="0" smtClean="0"/>
              <a:t>th</a:t>
            </a:r>
            <a:r>
              <a:rPr lang="en-US" dirty="0" smtClean="0"/>
              <a:t> is due date for faculty to turn in materials and Faculty Qualifications forms (SA/PA/SP/IP) to department heads.</a:t>
            </a:r>
          </a:p>
          <a:p>
            <a:r>
              <a:rPr lang="en-US" dirty="0" smtClean="0"/>
              <a:t>Probationary faculty prepare their dossier showing progress towards tenure/promotion</a:t>
            </a:r>
          </a:p>
          <a:p>
            <a:r>
              <a:rPr lang="en-US" dirty="0" smtClean="0"/>
              <a:t>In the year faculty apply, they will have the normal February annual review, then will follow the calendar for promotion and tenure in the fall (October)</a:t>
            </a:r>
          </a:p>
          <a:p>
            <a:endParaRPr lang="en-US" dirty="0"/>
          </a:p>
        </p:txBody>
      </p:sp>
    </p:spTree>
    <p:extLst>
      <p:ext uri="{BB962C8B-B14F-4D97-AF65-F5344CB8AC3E}">
        <p14:creationId xmlns:p14="http://schemas.microsoft.com/office/powerpoint/2010/main" val="2278212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 Overview</a:t>
            </a:r>
            <a:endParaRPr lang="en-US" dirty="0"/>
          </a:p>
        </p:txBody>
      </p:sp>
      <p:sp>
        <p:nvSpPr>
          <p:cNvPr id="3" name="Content Placeholder 2"/>
          <p:cNvSpPr>
            <a:spLocks noGrp="1"/>
          </p:cNvSpPr>
          <p:nvPr>
            <p:ph idx="1"/>
          </p:nvPr>
        </p:nvSpPr>
        <p:spPr/>
        <p:txBody>
          <a:bodyPr/>
          <a:lstStyle/>
          <a:p>
            <a:r>
              <a:rPr lang="en-US" dirty="0" smtClean="0"/>
              <a:t>Candidate is responsible for knowing timeline and preparing a first-rate professional packet.  Burden is on the candidate to make his/her case for why/how he/she meets the criteria</a:t>
            </a:r>
          </a:p>
          <a:p>
            <a:r>
              <a:rPr lang="en-US" dirty="0" smtClean="0"/>
              <a:t>Candidate’s dossier will be at least two binders, more if needed for supplemental materials</a:t>
            </a:r>
          </a:p>
          <a:p>
            <a:r>
              <a:rPr lang="en-US" dirty="0" smtClean="0"/>
              <a:t>Binder one is what you are given now during orientation; it is the basic application</a:t>
            </a:r>
            <a:endParaRPr lang="en-US" dirty="0"/>
          </a:p>
        </p:txBody>
      </p:sp>
    </p:spTree>
    <p:extLst>
      <p:ext uri="{BB962C8B-B14F-4D97-AF65-F5344CB8AC3E}">
        <p14:creationId xmlns:p14="http://schemas.microsoft.com/office/powerpoint/2010/main" val="354005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Dossier:  Binder One</a:t>
            </a:r>
            <a:endParaRPr lang="en-US" dirty="0"/>
          </a:p>
        </p:txBody>
      </p:sp>
      <p:sp>
        <p:nvSpPr>
          <p:cNvPr id="3" name="Content Placeholder 2"/>
          <p:cNvSpPr>
            <a:spLocks noGrp="1"/>
          </p:cNvSpPr>
          <p:nvPr>
            <p:ph idx="1"/>
          </p:nvPr>
        </p:nvSpPr>
        <p:spPr/>
        <p:txBody>
          <a:bodyPr/>
          <a:lstStyle/>
          <a:p>
            <a:r>
              <a:rPr lang="en-US" dirty="0" smtClean="0"/>
              <a:t>Is the only one that goes forward to the Provost office in the decision year   </a:t>
            </a:r>
          </a:p>
          <a:p>
            <a:r>
              <a:rPr lang="en-US" dirty="0" smtClean="0"/>
              <a:t>Annual progress towards tenure review is a cumulative review and set of materials each year</a:t>
            </a:r>
          </a:p>
          <a:p>
            <a:r>
              <a:rPr lang="en-US" dirty="0" smtClean="0"/>
              <a:t>Must be in a specified order</a:t>
            </a:r>
          </a:p>
          <a:p>
            <a:r>
              <a:rPr lang="en-US" dirty="0" smtClean="0"/>
              <a:t>Must be complete and accurate</a:t>
            </a:r>
          </a:p>
        </p:txBody>
      </p:sp>
    </p:spTree>
    <p:extLst>
      <p:ext uri="{BB962C8B-B14F-4D97-AF65-F5344CB8AC3E}">
        <p14:creationId xmlns:p14="http://schemas.microsoft.com/office/powerpoint/2010/main" val="2095929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Binder One:  Original Application Form </a:t>
            </a:r>
            <a:br>
              <a:rPr lang="en-US" dirty="0" smtClean="0"/>
            </a:br>
            <a:r>
              <a:rPr lang="en-US" dirty="0" smtClean="0"/>
              <a:t>(No Tab—Place in front of binder)</a:t>
            </a:r>
            <a:endParaRPr lang="en-US" dirty="0"/>
          </a:p>
        </p:txBody>
      </p:sp>
      <p:pic>
        <p:nvPicPr>
          <p:cNvPr id="9" name="Content Placeholder 8" descr="TP_Tenure_Promotion_App_2016-17.docx [Read-Only] - Microsoft Word"/>
          <p:cNvPicPr>
            <a:picLocks noGrp="1" noChangeAspect="1"/>
          </p:cNvPicPr>
          <p:nvPr>
            <p:ph idx="1"/>
          </p:nvPr>
        </p:nvPicPr>
        <p:blipFill rotWithShape="1">
          <a:blip r:embed="rId2">
            <a:extLst>
              <a:ext uri="{28A0092B-C50C-407E-A947-70E740481C1C}">
                <a14:useLocalDpi xmlns:a14="http://schemas.microsoft.com/office/drawing/2010/main" val="0"/>
              </a:ext>
            </a:extLst>
          </a:blip>
          <a:srcRect t="15573"/>
          <a:stretch/>
        </p:blipFill>
        <p:spPr>
          <a:xfrm>
            <a:off x="990659" y="1600200"/>
            <a:ext cx="7200781" cy="4525963"/>
          </a:xfrm>
        </p:spPr>
      </p:pic>
    </p:spTree>
    <p:extLst>
      <p:ext uri="{BB962C8B-B14F-4D97-AF65-F5344CB8AC3E}">
        <p14:creationId xmlns:p14="http://schemas.microsoft.com/office/powerpoint/2010/main" val="10141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B Success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askerville Old Face"/>
        <a:ea typeface=""/>
        <a:cs typeface=""/>
      </a:majorFont>
      <a:minorFont>
        <a:latin typeface="Baskerville Old 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COB Success Presentation Template</Template>
  <TotalTime>438</TotalTime>
  <Words>1944</Words>
  <Application>Microsoft Office PowerPoint</Application>
  <PresentationFormat>On-screen Show (4:3)</PresentationFormat>
  <Paragraphs>182</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Baskerville Old Face</vt:lpstr>
      <vt:lpstr>Baskerville-Old-Face</vt:lpstr>
      <vt:lpstr>COB Success Presentation Template</vt:lpstr>
      <vt:lpstr>Preparing for Promotion &amp; Tenure Presented by Associate Dean Rozell 9/16/16</vt:lpstr>
      <vt:lpstr>Today’s Agenda</vt:lpstr>
      <vt:lpstr>Who’s Here</vt:lpstr>
      <vt:lpstr>Overarching Themes of Faculty Evaluation as Related to Tenure &amp; Promotion</vt:lpstr>
      <vt:lpstr>Overarching Themes (Cont’d)</vt:lpstr>
      <vt:lpstr>Annual Evaluations</vt:lpstr>
      <vt:lpstr>Process - Overview</vt:lpstr>
      <vt:lpstr>The Dossier:  Binder One</vt:lpstr>
      <vt:lpstr>Binder One:  Original Application Form  (No Tab—Place in front of binder)</vt:lpstr>
      <vt:lpstr>Binder One:  Matrix</vt:lpstr>
      <vt:lpstr>Sample Matrix – Marketing Department</vt:lpstr>
      <vt:lpstr>Binder One:  Personal Summary</vt:lpstr>
      <vt:lpstr>Binder One:  Current Vita</vt:lpstr>
      <vt:lpstr>Binder One:  Annual Progress Reviews</vt:lpstr>
      <vt:lpstr>Binder One:  External Reviewer Letters</vt:lpstr>
      <vt:lpstr>Binder One:  Departmental T&amp;P Guidelines</vt:lpstr>
      <vt:lpstr>Process – Personnel Committee</vt:lpstr>
      <vt:lpstr>Process- Personnel Committee(Cont’d)</vt:lpstr>
      <vt:lpstr>Process - Department Head Review</vt:lpstr>
      <vt:lpstr>Process - Dean Review</vt:lpstr>
      <vt:lpstr>What if Personnel Committee, Department Head, or Dean Don’t Agree on Rating?</vt:lpstr>
      <vt:lpstr>Role of the COB College Personnel Committee</vt:lpstr>
      <vt:lpstr>The Dossier:  Supplemental Materials</vt:lpstr>
      <vt:lpstr>The Dossier:  Supplemental Materials (Cont’d)</vt:lpstr>
      <vt:lpstr>The Dossier:  Supplemental Materials (Cont’d)</vt:lpstr>
      <vt:lpstr>Note on Research Quality and Quantity</vt:lpstr>
      <vt:lpstr>Research Agenda</vt:lpstr>
      <vt:lpstr>Sample Research Agenda (Source:  Wesley Friske, Shared with Permission)</vt:lpstr>
      <vt:lpstr>Discussion that Accompanied the Sample Research Agenda</vt:lpstr>
      <vt:lpstr>The Dossier:  Supplemental Materials (Cont’d)</vt:lpstr>
      <vt:lpstr>The Dossier:  Supplemental Materials (Cont’d)</vt:lpstr>
      <vt:lpstr>Promotion to Full Professor</vt:lpstr>
      <vt:lpstr>T&amp;P Calendar</vt:lpstr>
      <vt:lpstr>T&amp;P Calendar (Cont’d)</vt:lpstr>
      <vt:lpstr>Final Disposition of Dossiers and External Reviewer Letters</vt:lpstr>
      <vt:lpstr>Pitfalls</vt:lpstr>
      <vt:lpstr>Questions?</vt:lpstr>
    </vt:vector>
  </TitlesOfParts>
  <Company>Missouri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Promotion &amp; Tenure Presented by Dean Bryant 9/2/16</dc:title>
  <dc:creator>Stephanie Bryant</dc:creator>
  <cp:lastModifiedBy>Price, Melissa E</cp:lastModifiedBy>
  <cp:revision>82</cp:revision>
  <dcterms:created xsi:type="dcterms:W3CDTF">2016-09-01T00:01:34Z</dcterms:created>
  <dcterms:modified xsi:type="dcterms:W3CDTF">2016-09-16T19:21:56Z</dcterms:modified>
</cp:coreProperties>
</file>