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76" r:id="rId3"/>
  </p:sldMasterIdLst>
  <p:notesMasterIdLst>
    <p:notesMasterId r:id="rId32"/>
  </p:notesMasterIdLst>
  <p:sldIdLst>
    <p:sldId id="257" r:id="rId4"/>
    <p:sldId id="344" r:id="rId5"/>
    <p:sldId id="349" r:id="rId6"/>
    <p:sldId id="345" r:id="rId7"/>
    <p:sldId id="346" r:id="rId8"/>
    <p:sldId id="347" r:id="rId9"/>
    <p:sldId id="302" r:id="rId10"/>
    <p:sldId id="308" r:id="rId11"/>
    <p:sldId id="281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24" r:id="rId24"/>
    <p:sldId id="313" r:id="rId25"/>
    <p:sldId id="314" r:id="rId26"/>
    <p:sldId id="315" r:id="rId27"/>
    <p:sldId id="361" r:id="rId28"/>
    <p:sldId id="316" r:id="rId29"/>
    <p:sldId id="317" r:id="rId30"/>
    <p:sldId id="323" r:id="rId31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3" autoAdjust="0"/>
    <p:restoredTop sz="96469" autoAdjust="0"/>
  </p:normalViewPr>
  <p:slideViewPr>
    <p:cSldViewPr snapToGrid="0">
      <p:cViewPr varScale="1">
        <p:scale>
          <a:sx n="111" d="100"/>
          <a:sy n="111" d="100"/>
        </p:scale>
        <p:origin x="31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D9EBE40-45B2-4C9D-8037-B2ED38B084E8}" type="datetimeFigureOut">
              <a:rPr lang="en-US" smtClean="0"/>
              <a:t>5/12/2017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1F2B1D3-4FA4-4DC9-8C10-D005D9D4E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1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-533399"/>
            <a:ext cx="12166612" cy="347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2800"/>
            <a:ext cx="10363200" cy="2438400"/>
          </a:xfrm>
          <a:solidFill>
            <a:schemeClr val="bg1">
              <a:alpha val="65098"/>
            </a:schemeClr>
          </a:solidFill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3" y="1905000"/>
            <a:ext cx="10970884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962400" y="2005558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College of Business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30021" y="1628003"/>
            <a:ext cx="1103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95000"/>
                  </a:prstClr>
                </a:solidFill>
              </a:rPr>
              <a:t>with the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108505" y="228600"/>
            <a:ext cx="9356305" cy="0"/>
          </a:xfrm>
          <a:prstGeom prst="line">
            <a:avLst/>
          </a:prstGeom>
          <a:ln w="19050">
            <a:solidFill>
              <a:schemeClr val="bg1">
                <a:alpha val="6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403478" y="2895600"/>
            <a:ext cx="9356305" cy="0"/>
          </a:xfrm>
          <a:prstGeom prst="line">
            <a:avLst/>
          </a:prstGeom>
          <a:ln w="19050">
            <a:solidFill>
              <a:schemeClr val="bg1">
                <a:alpha val="6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2005572"/>
            <a:ext cx="1117600" cy="4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14"/>
            <a:ext cx="10363200" cy="1362075"/>
          </a:xfrm>
          <a:solidFill>
            <a:srgbClr val="FFFFFF">
              <a:alpha val="65000"/>
            </a:srgbClr>
          </a:solidFill>
        </p:spPr>
        <p:txBody>
          <a:bodyPr anchor="t">
            <a:noAutofit/>
          </a:bodyPr>
          <a:lstStyle>
            <a:lvl1pPr algn="ctr">
              <a:defRPr sz="3600" b="1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10363200" cy="4114800"/>
          </a:xfrm>
          <a:solidFill>
            <a:srgbClr val="FFFFFF">
              <a:alpha val="65000"/>
            </a:srgb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306613"/>
            <a:ext cx="10478219" cy="57045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828800" y="639731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205344" y="639731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0" y="6397316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287563"/>
            <a:ext cx="10478219" cy="570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75200" y="6385357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828800" y="6385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205344" y="6385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28679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  <a:solidFill>
            <a:srgbClr val="FFFFFF">
              <a:alpha val="65000"/>
            </a:srgbClr>
          </a:solidFill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  <a:solidFill>
            <a:srgbClr val="FFFFFF">
              <a:alpha val="65000"/>
            </a:srgbClr>
          </a:solidFill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278038"/>
            <a:ext cx="10478219" cy="570451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828800" y="6385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205344" y="6385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81600" y="6385357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248414"/>
            <a:ext cx="10478219" cy="570451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828800" y="63708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205344" y="63708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0" y="6370861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4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172214"/>
            <a:ext cx="10478219" cy="570451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828800" y="62748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5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5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05344" y="62748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5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5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1600" y="6274877"/>
            <a:ext cx="3860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872-FE0F-4F2F-BA73-6FC5A72469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59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996E-0A7F-4F16-AEF3-B19EF8E5F4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37BA-FB2C-4636-8411-653D2276C9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38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175A-5749-49B5-BF65-7EE6754186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05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67AC-E9BD-49EC-A6F7-067D7F1C49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2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1" y="228600"/>
            <a:ext cx="10160000" cy="1143000"/>
          </a:xfrm>
          <a:solidFill>
            <a:srgbClr val="FFFFFF">
              <a:alpha val="65098"/>
            </a:srgbClr>
          </a:solidFill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11328400" cy="4525963"/>
          </a:xfrm>
          <a:solidFill>
            <a:schemeClr val="bg1">
              <a:alpha val="65000"/>
            </a:schemeClr>
          </a:solidFill>
          <a:effectLst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1" y="6282695"/>
            <a:ext cx="10478219" cy="5704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385357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BBEC8C79-6912-4349-90EB-507731345A0F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9072" y="6385357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344" y="6385357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3B92-EE78-4527-B334-760587D099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2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9C91-46E2-44F9-870C-77995E934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2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2307-8B2B-4505-B7B5-8E64B52200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56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9661-2EBB-4515-AE11-A7ACEAAEA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37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C651-7E64-43CD-879E-7AE0FA285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378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AA50-EAB2-4DC3-8826-F61710765E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14"/>
            <a:ext cx="10363200" cy="1362075"/>
          </a:xfrm>
          <a:solidFill>
            <a:srgbClr val="FFFFFF">
              <a:alpha val="65000"/>
            </a:srgbClr>
          </a:solidFill>
        </p:spPr>
        <p:txBody>
          <a:bodyPr anchor="t">
            <a:noAutofit/>
          </a:bodyPr>
          <a:lstStyle>
            <a:lvl1pPr algn="ctr">
              <a:defRPr sz="3600" b="1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10363200" cy="4114800"/>
          </a:xfrm>
          <a:solidFill>
            <a:srgbClr val="FFFFFF">
              <a:alpha val="65000"/>
            </a:srgb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306613"/>
            <a:ext cx="10478219" cy="570451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828800" y="639731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205344" y="639731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00" y="6397316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287563"/>
            <a:ext cx="10478219" cy="570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75200" y="6385357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828800" y="6385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205344" y="6385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40022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  <a:solidFill>
            <a:srgbClr val="FFFFFF">
              <a:alpha val="65000"/>
            </a:srgbClr>
          </a:solidFill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  <a:solidFill>
            <a:srgbClr val="FFFFFF">
              <a:alpha val="65000"/>
            </a:srgbClr>
          </a:solidFill>
        </p:spPr>
        <p:txBody>
          <a:bodyPr anchor="b"/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20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278038"/>
            <a:ext cx="10478219" cy="570451"/>
          </a:xfrm>
          <a:prstGeom prst="rect">
            <a:avLst/>
          </a:prstGeom>
        </p:spPr>
      </p:pic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828800" y="6385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205344" y="6385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81600" y="6385357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5000"/>
            </a:srgbClr>
          </a:solidFill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248414"/>
            <a:ext cx="10478219" cy="570451"/>
          </a:xfrm>
          <a:prstGeom prst="rect">
            <a:avLst/>
          </a:prstGeom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828800" y="63708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205344" y="63708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0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0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00" y="6370861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81" y="6172214"/>
            <a:ext cx="10478219" cy="570451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828800" y="62748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B85EB5-36CF-446D-8450-E194A8DE5345}" type="datetimeFigureOut">
              <a:rPr lang="en-US" sz="105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5/12/2017</a:t>
            </a:fld>
            <a:endParaRPr lang="en-US" sz="105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05344" y="62748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RotisSansSerif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073B0F-4207-4A37-87D2-D8CD9165A2AE}" type="slidenum">
              <a:rPr lang="en-US" sz="1050" smtClean="0">
                <a:solidFill>
                  <a:prstClr val="white">
                    <a:lumMod val="95000"/>
                  </a:prstClr>
                </a:solidFill>
                <a:latin typeface="Baskerville Old Face"/>
              </a:rPr>
              <a:pPr/>
              <a:t>‹#›</a:t>
            </a:fld>
            <a:endParaRPr lang="en-US" sz="1050" dirty="0">
              <a:solidFill>
                <a:prstClr val="white">
                  <a:lumMod val="95000"/>
                </a:prstClr>
              </a:solidFill>
              <a:latin typeface="Baskerville Old Face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1600" y="6274877"/>
            <a:ext cx="3860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Spring 2016 All-COB Spring Meeting and Awards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-533399"/>
            <a:ext cx="12166612" cy="347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2800"/>
            <a:ext cx="10363200" cy="2438400"/>
          </a:xfrm>
          <a:solidFill>
            <a:schemeClr val="bg1">
              <a:alpha val="65098"/>
            </a:schemeClr>
          </a:solidFill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3" y="1905000"/>
            <a:ext cx="10970884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962400" y="2005558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>
                    <a:lumMod val="95000"/>
                  </a:prstClr>
                </a:solidFill>
              </a:rPr>
              <a:t>College of Business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30021" y="1628003"/>
            <a:ext cx="1103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white">
                    <a:lumMod val="95000"/>
                  </a:prstClr>
                </a:solidFill>
              </a:rPr>
              <a:t>with the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108505" y="228600"/>
            <a:ext cx="9356305" cy="0"/>
          </a:xfrm>
          <a:prstGeom prst="line">
            <a:avLst/>
          </a:prstGeom>
          <a:ln w="19050">
            <a:solidFill>
              <a:schemeClr val="bg1">
                <a:alpha val="6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403478" y="2895600"/>
            <a:ext cx="9356305" cy="0"/>
          </a:xfrm>
          <a:prstGeom prst="line">
            <a:avLst/>
          </a:prstGeom>
          <a:ln w="19050">
            <a:solidFill>
              <a:schemeClr val="bg1">
                <a:alpha val="6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2005572"/>
            <a:ext cx="1117600" cy="4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1" y="228600"/>
            <a:ext cx="10160000" cy="1143000"/>
          </a:xfrm>
          <a:solidFill>
            <a:srgbClr val="FFFFFF">
              <a:alpha val="65098"/>
            </a:srgbClr>
          </a:solidFill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11328400" cy="4525963"/>
          </a:xfrm>
          <a:solidFill>
            <a:schemeClr val="bg1">
              <a:alpha val="65000"/>
            </a:schemeClr>
          </a:solidFill>
          <a:effectLst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1" y="6282695"/>
            <a:ext cx="10478219" cy="57045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6385357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9072" y="6385357"/>
            <a:ext cx="38608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5344" y="6385357"/>
            <a:ext cx="28448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50F96-E292-48AC-92C5-6F962ACB7F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73B0F-4207-4A37-87D2-D8CD9165A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Baskerville-Old-Face" panose="00000400000000000000" pitchFamily="2" charset="0"/>
          <a:ea typeface="Baskerville-Old-Face" panose="000004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23DB-80BB-409E-A247-67B33E604A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73B0F-4207-4A37-87D2-D8CD9165A2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Baskerville-Old-Face" panose="00000400000000000000" pitchFamily="2" charset="0"/>
          <a:ea typeface="Baskerville-Old-Face" panose="00000400000000000000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4EEB6-0745-4919-ABFE-87BA1D0A1B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Spring 2016 All-COB Spring Meeting and Awards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02D8-C3CC-4101-BF55-4BC60FD5CC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OBcomputing@missouristate.edu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276600"/>
            <a:ext cx="7772400" cy="3048000"/>
          </a:xfrm>
        </p:spPr>
        <p:txBody>
          <a:bodyPr/>
          <a:lstStyle/>
          <a:p>
            <a:r>
              <a:rPr lang="en-US" dirty="0"/>
              <a:t>Spring </a:t>
            </a:r>
            <a:r>
              <a:rPr lang="en-US" dirty="0" smtClean="0"/>
              <a:t>2017 </a:t>
            </a:r>
            <a:r>
              <a:rPr lang="en-US" smtClean="0"/>
              <a:t>All-COB </a:t>
            </a:r>
            <a:r>
              <a:rPr lang="en-US" dirty="0"/>
              <a:t>M</a:t>
            </a:r>
            <a:r>
              <a:rPr lang="en-US" smtClean="0"/>
              <a:t>eeting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“Quality in All </a:t>
            </a:r>
            <a:r>
              <a:rPr lang="en-US" dirty="0"/>
              <a:t>W</a:t>
            </a:r>
            <a:r>
              <a:rPr lang="en-US" dirty="0" smtClean="0"/>
              <a:t>e Do”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May 12,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04800"/>
            <a:ext cx="11328400" cy="58213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Progress….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5B990-E18E-4C9F-8F62-593E5293049F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837" r="23292"/>
          <a:stretch/>
        </p:blipFill>
        <p:spPr>
          <a:xfrm>
            <a:off x="587197" y="1099038"/>
            <a:ext cx="2586826" cy="3352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944" t="1053"/>
          <a:stretch/>
        </p:blipFill>
        <p:spPr>
          <a:xfrm>
            <a:off x="3367454" y="1099038"/>
            <a:ext cx="3379170" cy="335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2235" r="4117"/>
          <a:stretch/>
        </p:blipFill>
        <p:spPr>
          <a:xfrm>
            <a:off x="6940055" y="1099038"/>
            <a:ext cx="4690523" cy="3372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4420" y="445123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 2015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8652" y="445123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50056" y="4471965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1" y="228600"/>
            <a:ext cx="7620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Renovation &amp; Construction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1447800"/>
            <a:ext cx="8496300" cy="43434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Glass Hall</a:t>
            </a:r>
          </a:p>
          <a:p>
            <a:pPr lvl="1"/>
            <a:r>
              <a:rPr lang="en-US" dirty="0" smtClean="0"/>
              <a:t>90% of original building renovation complete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offices (15) complete</a:t>
            </a:r>
          </a:p>
          <a:p>
            <a:pPr lvl="1"/>
            <a:r>
              <a:rPr lang="en-US" dirty="0" smtClean="0"/>
              <a:t>80% of the 1</a:t>
            </a:r>
            <a:r>
              <a:rPr lang="en-US" baseline="30000" dirty="0" smtClean="0"/>
              <a:t>st</a:t>
            </a:r>
            <a:r>
              <a:rPr lang="en-US" dirty="0" smtClean="0"/>
              <a:t> floor west renovation complete </a:t>
            </a:r>
            <a:r>
              <a:rPr lang="en-US" sz="2100" dirty="0" smtClean="0"/>
              <a:t>(Trading Lab, Grad Programs Office, </a:t>
            </a:r>
            <a:r>
              <a:rPr lang="en-US" sz="2100" dirty="0"/>
              <a:t>Entrepreneurship </a:t>
            </a:r>
            <a:r>
              <a:rPr lang="en-US" sz="2100" dirty="0" smtClean="0"/>
              <a:t>Lab, relocated restrooms, etc.)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Addition</a:t>
            </a:r>
          </a:p>
          <a:p>
            <a:pPr lvl="1"/>
            <a:r>
              <a:rPr lang="en-US" dirty="0" smtClean="0"/>
              <a:t>90% of mechanical, electrical, &amp; plumbing systems complete</a:t>
            </a:r>
          </a:p>
          <a:p>
            <a:pPr lvl="1"/>
            <a:r>
              <a:rPr lang="en-US" dirty="0" smtClean="0"/>
              <a:t>BAC &amp; Career Center offices drywall installed</a:t>
            </a:r>
          </a:p>
          <a:p>
            <a:pPr lvl="1"/>
            <a:r>
              <a:rPr lang="en-US" dirty="0" smtClean="0"/>
              <a:t>Auditorium &amp; E-classroom tiers installed</a:t>
            </a:r>
          </a:p>
          <a:p>
            <a:pPr lvl="1"/>
            <a:r>
              <a:rPr lang="en-US" dirty="0" smtClean="0"/>
              <a:t>Skylights &amp; Smoke Evacuation fans installed</a:t>
            </a:r>
          </a:p>
          <a:p>
            <a:pPr lvl="1"/>
            <a:r>
              <a:rPr lang="en-US" dirty="0" smtClean="0"/>
              <a:t>90+ % of framing for glass curtain walls installed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3" y="2286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Summer </a:t>
            </a:r>
            <a:r>
              <a:rPr lang="en-US" dirty="0" smtClean="0"/>
              <a:t>2017</a:t>
            </a:r>
            <a:br>
              <a:rPr lang="en-US" dirty="0" smtClean="0"/>
            </a:br>
            <a:r>
              <a:rPr lang="en-US" dirty="0" smtClean="0"/>
              <a:t>(Renovation)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1447800"/>
            <a:ext cx="84963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SW and NW entrances &amp; stairwells</a:t>
            </a:r>
          </a:p>
          <a:p>
            <a:r>
              <a:rPr lang="en-US" dirty="0" smtClean="0"/>
              <a:t>Center entrances (N. &amp; S. )</a:t>
            </a:r>
          </a:p>
          <a:p>
            <a:r>
              <a:rPr lang="en-US" dirty="0" smtClean="0"/>
              <a:t>Finish space for  Einstein Bros. Bagels </a:t>
            </a:r>
          </a:p>
          <a:p>
            <a:r>
              <a:rPr lang="en-US" dirty="0" smtClean="0"/>
              <a:t>Add four teams rooms </a:t>
            </a:r>
            <a:r>
              <a:rPr lang="en-US" sz="2400" dirty="0" smtClean="0"/>
              <a:t>- SE(1), SW(1), &amp; NW(2)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floor auditoriums </a:t>
            </a:r>
            <a:r>
              <a:rPr lang="en-US" sz="2400" dirty="0" smtClean="0"/>
              <a:t>(101, 102 &amp; 108)</a:t>
            </a:r>
          </a:p>
          <a:p>
            <a:r>
              <a:rPr lang="en-US" dirty="0" smtClean="0"/>
              <a:t>Departmental Offices  </a:t>
            </a:r>
            <a:r>
              <a:rPr lang="en-US" sz="2400" dirty="0" smtClean="0"/>
              <a:t>Replace cabinets &amp; countertops</a:t>
            </a:r>
          </a:p>
          <a:p>
            <a:r>
              <a:rPr lang="en-US" dirty="0"/>
              <a:t>Repair/Repaint Secondary Hallways</a:t>
            </a:r>
          </a:p>
          <a:p>
            <a:r>
              <a:rPr lang="en-US" dirty="0"/>
              <a:t>Dean’s </a:t>
            </a:r>
            <a:r>
              <a:rPr lang="en-US" dirty="0" smtClean="0"/>
              <a:t>Office</a:t>
            </a:r>
          </a:p>
          <a:p>
            <a:r>
              <a:rPr lang="en-US" dirty="0" smtClean="0"/>
              <a:t>Finish fire lane on north side of Glass Hall</a:t>
            </a:r>
          </a:p>
          <a:p>
            <a:r>
              <a:rPr lang="en-US" dirty="0" smtClean="0"/>
              <a:t>Remove Lot #19 &amp; landscape around entire building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1" y="2286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Summer </a:t>
            </a:r>
            <a:r>
              <a:rPr lang="en-US" dirty="0" smtClean="0"/>
              <a:t>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(Addition)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1447800"/>
            <a:ext cx="8496300" cy="4343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Install glass </a:t>
            </a:r>
            <a:r>
              <a:rPr lang="en-US" dirty="0" smtClean="0"/>
              <a:t>curtain walls &amp; entrances</a:t>
            </a:r>
          </a:p>
          <a:p>
            <a:pPr lvl="0"/>
            <a:r>
              <a:rPr lang="en-US" dirty="0" smtClean="0"/>
              <a:t>Complete interior finishes</a:t>
            </a:r>
          </a:p>
          <a:p>
            <a:pPr lvl="0"/>
            <a:r>
              <a:rPr lang="en-US" dirty="0" smtClean="0"/>
              <a:t>Construct interview rooms (2</a:t>
            </a:r>
            <a:r>
              <a:rPr lang="en-US" baseline="30000" dirty="0" smtClean="0"/>
              <a:t>nd</a:t>
            </a:r>
            <a:r>
              <a:rPr lang="en-US" dirty="0" smtClean="0"/>
              <a:t> floor)</a:t>
            </a:r>
          </a:p>
          <a:p>
            <a:pPr lvl="0"/>
            <a:r>
              <a:rPr lang="en-US" dirty="0" smtClean="0"/>
              <a:t>Construct 3 team rooms (3</a:t>
            </a:r>
            <a:r>
              <a:rPr lang="en-US" baseline="30000" dirty="0" smtClean="0"/>
              <a:t>rd</a:t>
            </a:r>
            <a:r>
              <a:rPr lang="en-US" dirty="0" smtClean="0"/>
              <a:t> floor)</a:t>
            </a:r>
          </a:p>
          <a:p>
            <a:pPr lvl="0"/>
            <a:r>
              <a:rPr lang="en-US" dirty="0" smtClean="0"/>
              <a:t>Install new windows in GLA436 (study lounge)</a:t>
            </a:r>
          </a:p>
          <a:p>
            <a:pPr lvl="0"/>
            <a:r>
              <a:rPr lang="en-US" dirty="0" smtClean="0"/>
              <a:t>Install terrazzo flooring on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COB All-Faculty and Staff Meeting - May 8,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1" y="228600"/>
            <a:ext cx="7620000" cy="838200"/>
          </a:xfrm>
        </p:spPr>
        <p:txBody>
          <a:bodyPr/>
          <a:lstStyle/>
          <a:p>
            <a:r>
              <a:rPr lang="en-US" dirty="0"/>
              <a:t>Preparing for </a:t>
            </a:r>
            <a:r>
              <a:rPr lang="en-US" dirty="0" smtClean="0"/>
              <a:t>SU17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1447800"/>
            <a:ext cx="84963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Faculty</a:t>
            </a:r>
          </a:p>
          <a:p>
            <a:pPr lvl="1"/>
            <a:r>
              <a:rPr lang="en-US" dirty="0" smtClean="0"/>
              <a:t>Mail </a:t>
            </a:r>
            <a:r>
              <a:rPr lang="en-US" dirty="0"/>
              <a:t>&amp; Packages, Strong 274</a:t>
            </a:r>
          </a:p>
          <a:p>
            <a:pPr lvl="1"/>
            <a:r>
              <a:rPr lang="en-US" dirty="0"/>
              <a:t>Voicemail </a:t>
            </a:r>
          </a:p>
          <a:p>
            <a:pPr lvl="2"/>
            <a:r>
              <a:rPr lang="en-US" dirty="0"/>
              <a:t>Unified Messaging for ALL COB     (voicemail via email)</a:t>
            </a:r>
          </a:p>
          <a:p>
            <a:pPr lvl="2"/>
            <a:r>
              <a:rPr lang="en-US" dirty="0"/>
              <a:t>Off-campus retrieval 836-5888 , Enter #</a:t>
            </a:r>
          </a:p>
          <a:p>
            <a:pPr lvl="1"/>
            <a:r>
              <a:rPr lang="en-US" dirty="0"/>
              <a:t>COB Computing</a:t>
            </a:r>
            <a:r>
              <a:rPr lang="en-US" sz="2400" dirty="0"/>
              <a:t> – </a:t>
            </a:r>
            <a:r>
              <a:rPr lang="en-US" sz="2600" dirty="0">
                <a:hlinkClick r:id="rId2"/>
              </a:rPr>
              <a:t>COBcomputing@missouristate.edu</a:t>
            </a:r>
            <a:r>
              <a:rPr lang="en-US" sz="2600" dirty="0"/>
              <a:t> or 836-6279</a:t>
            </a:r>
          </a:p>
          <a:p>
            <a:r>
              <a:rPr lang="en-US" dirty="0"/>
              <a:t>Summer School Faculty</a:t>
            </a:r>
          </a:p>
          <a:p>
            <a:pPr lvl="1"/>
            <a:r>
              <a:rPr lang="en-US" dirty="0"/>
              <a:t>Office Assignments Finalized and Distributed Via Email</a:t>
            </a:r>
          </a:p>
          <a:p>
            <a:pPr lvl="1"/>
            <a:r>
              <a:rPr lang="en-US" dirty="0"/>
              <a:t>Onsite Support -- Janet Davis, Strong 274</a:t>
            </a:r>
          </a:p>
          <a:p>
            <a:pPr lvl="1"/>
            <a:r>
              <a:rPr lang="en-US" dirty="0"/>
              <a:t>Photocopier &amp; Scantron,  Strong 253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1" y="228600"/>
            <a:ext cx="7620000" cy="838200"/>
          </a:xfrm>
        </p:spPr>
        <p:txBody>
          <a:bodyPr/>
          <a:lstStyle/>
          <a:p>
            <a:r>
              <a:rPr lang="en-US" dirty="0"/>
              <a:t>Checklist for Closing Offices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1447800"/>
            <a:ext cx="84963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Remove or store all valuables</a:t>
            </a:r>
          </a:p>
          <a:p>
            <a:r>
              <a:rPr lang="en-US" dirty="0"/>
              <a:t>Lock all drawers and filing </a:t>
            </a:r>
            <a:r>
              <a:rPr lang="en-US" dirty="0" smtClean="0"/>
              <a:t>cabinets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2400" dirty="0" smtClean="0"/>
              <a:t>If you would like a seal placed on your larger cabinet,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please contact COB Computing</a:t>
            </a:r>
            <a:endParaRPr lang="en-US" sz="2400" dirty="0"/>
          </a:p>
          <a:p>
            <a:r>
              <a:rPr lang="en-US" dirty="0"/>
              <a:t>Computer </a:t>
            </a:r>
          </a:p>
          <a:p>
            <a:pPr lvl="1"/>
            <a:r>
              <a:rPr lang="en-US" sz="2400" dirty="0"/>
              <a:t>Backup to encrypted external hard drive and/or OneDrive for Business</a:t>
            </a:r>
          </a:p>
          <a:p>
            <a:pPr lvl="1"/>
            <a:r>
              <a:rPr lang="en-US" sz="2400" dirty="0" smtClean="0"/>
              <a:t>Shutdown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Optional – take computer home for the summer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dirty="0"/>
              <a:t>HVAC Consoles – turn off</a:t>
            </a:r>
          </a:p>
          <a:p>
            <a:r>
              <a:rPr lang="en-US" dirty="0"/>
              <a:t>Unplug all electrical appliances</a:t>
            </a:r>
          </a:p>
          <a:p>
            <a:r>
              <a:rPr lang="en-US" dirty="0"/>
              <a:t>Empty/defrost mini-refrigerators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1" y="228600"/>
            <a:ext cx="7620000" cy="838200"/>
          </a:xfrm>
        </p:spPr>
        <p:txBody>
          <a:bodyPr/>
          <a:lstStyle/>
          <a:p>
            <a:r>
              <a:rPr lang="en-US" dirty="0"/>
              <a:t>Safeguarding Offices &amp;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600" y="1654834"/>
            <a:ext cx="84963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All COB computers should be encrypted </a:t>
            </a:r>
            <a:endParaRPr lang="en-US" dirty="0"/>
          </a:p>
          <a:p>
            <a:r>
              <a:rPr lang="en-US" dirty="0" smtClean="0"/>
              <a:t>Contractor </a:t>
            </a:r>
            <a:r>
              <a:rPr lang="en-US" dirty="0"/>
              <a:t>securing sub-master keys daily</a:t>
            </a:r>
          </a:p>
          <a:p>
            <a:r>
              <a:rPr lang="en-US" dirty="0"/>
              <a:t>Contractor assuming responsibility for documented loss or damage</a:t>
            </a:r>
          </a:p>
          <a:p>
            <a:r>
              <a:rPr lang="en-US" dirty="0"/>
              <a:t>Storage classrooms being rekeyed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37386" y="1458176"/>
            <a:ext cx="1750979" cy="1323439"/>
          </a:xfrm>
          <a:prstGeom prst="rect">
            <a:avLst/>
          </a:prstGeom>
          <a:solidFill>
            <a:schemeClr val="bg1">
              <a:alpha val="65000"/>
            </a:schemeClr>
          </a:solidFill>
          <a:effectLst/>
        </p:spPr>
        <p:txBody>
          <a:bodyPr vert="horz" wrap="square" lIns="91440" tIns="45720" rIns="91440" bIns="4572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Faculty  Offices are not in the SU17 Project Scope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1" y="228600"/>
            <a:ext cx="7620000" cy="838200"/>
          </a:xfrm>
        </p:spPr>
        <p:txBody>
          <a:bodyPr/>
          <a:lstStyle/>
          <a:p>
            <a:r>
              <a:rPr lang="en-US" dirty="0"/>
              <a:t>Emergency Access to Offices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1447800"/>
            <a:ext cx="8496300" cy="4343400"/>
          </a:xfrm>
        </p:spPr>
        <p:txBody>
          <a:bodyPr>
            <a:normAutofit/>
          </a:bodyPr>
          <a:lstStyle/>
          <a:p>
            <a:r>
              <a:rPr lang="en-US" dirty="0"/>
              <a:t>Highly limited</a:t>
            </a:r>
          </a:p>
          <a:p>
            <a:pPr lvl="1"/>
            <a:r>
              <a:rPr lang="en-US" dirty="0"/>
              <a:t>Pathway must be deemed safe by DeWitt</a:t>
            </a:r>
          </a:p>
          <a:p>
            <a:pPr lvl="1"/>
            <a:r>
              <a:rPr lang="en-US" dirty="0"/>
              <a:t>Must by escorted </a:t>
            </a:r>
            <a:r>
              <a:rPr lang="en-US" sz="2000" dirty="0"/>
              <a:t>(COB Computing staff or Dr. Meinert)</a:t>
            </a:r>
          </a:p>
          <a:p>
            <a:pPr lvl="2"/>
            <a:r>
              <a:rPr lang="en-US" dirty="0"/>
              <a:t>By appointment </a:t>
            </a:r>
            <a:r>
              <a:rPr lang="en-US" sz="2000" dirty="0"/>
              <a:t>(typically during contractor lunch hour)</a:t>
            </a:r>
          </a:p>
          <a:p>
            <a:pPr lvl="2"/>
            <a:r>
              <a:rPr lang="en-US" dirty="0"/>
              <a:t>Requires hardhat &amp; safety glasses  </a:t>
            </a:r>
            <a:r>
              <a:rPr lang="en-US" sz="2000" dirty="0"/>
              <a:t>(COB provided)</a:t>
            </a:r>
          </a:p>
          <a:p>
            <a:pPr lvl="2"/>
            <a:r>
              <a:rPr lang="en-US" dirty="0"/>
              <a:t>No lengthy stays</a:t>
            </a:r>
          </a:p>
          <a:p>
            <a:r>
              <a:rPr lang="en-US" dirty="0" smtClean="0"/>
              <a:t>AC, electric, and/or network may </a:t>
            </a:r>
            <a:r>
              <a:rPr lang="en-US" dirty="0"/>
              <a:t>be </a:t>
            </a:r>
            <a:r>
              <a:rPr lang="en-US" dirty="0" smtClean="0"/>
              <a:t>off-line</a:t>
            </a:r>
            <a:endParaRPr lang="en-US" dirty="0"/>
          </a:p>
          <a:p>
            <a:r>
              <a:rPr lang="en-US" dirty="0"/>
              <a:t>Construction debris &amp; dust likely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COB All-Faculty and Staff Meeting - May 8,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1" y="228600"/>
            <a:ext cx="7620000" cy="838200"/>
          </a:xfrm>
        </p:spPr>
        <p:txBody>
          <a:bodyPr/>
          <a:lstStyle/>
          <a:p>
            <a:r>
              <a:rPr lang="en-US" dirty="0"/>
              <a:t>Finding COB Offices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1447800"/>
            <a:ext cx="84963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SU17 </a:t>
            </a:r>
            <a:r>
              <a:rPr lang="en-US" dirty="0"/>
              <a:t>Directory </a:t>
            </a:r>
            <a:r>
              <a:rPr lang="en-US" sz="2000" dirty="0"/>
              <a:t>(offices change, phone # remain the same)</a:t>
            </a:r>
          </a:p>
          <a:p>
            <a:r>
              <a:rPr lang="en-US" dirty="0" smtClean="0"/>
              <a:t>PCOB, STRONG, &amp; KEMPER Floor Plans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	Available </a:t>
            </a:r>
            <a:r>
              <a:rPr lang="en-US" dirty="0"/>
              <a:t>via email &amp; COB Web Page next week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Visiting </a:t>
            </a:r>
            <a:r>
              <a:rPr lang="en-US" dirty="0"/>
              <a:t>PCOB</a:t>
            </a:r>
          </a:p>
          <a:p>
            <a:pPr lvl="1"/>
            <a:r>
              <a:rPr lang="en-US" dirty="0" smtClean="0"/>
              <a:t>Parking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5317495" y="-477231"/>
            <a:ext cx="539932" cy="6564821"/>
          </a:xfrm>
          <a:prstGeom prst="rightBrace">
            <a:avLst>
              <a:gd name="adj1" fmla="val 8333"/>
              <a:gd name="adj2" fmla="val 4929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1" y="228600"/>
            <a:ext cx="7620000" cy="838200"/>
          </a:xfrm>
        </p:spPr>
        <p:txBody>
          <a:bodyPr/>
          <a:lstStyle/>
          <a:p>
            <a:r>
              <a:rPr lang="en-US" dirty="0"/>
              <a:t>Preparation for Summer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1447800"/>
            <a:ext cx="8496300" cy="4343400"/>
          </a:xfrm>
        </p:spPr>
        <p:txBody>
          <a:bodyPr>
            <a:normAutofit/>
          </a:bodyPr>
          <a:lstStyle/>
          <a:p>
            <a:r>
              <a:rPr lang="en-US" dirty="0"/>
              <a:t>Relocating to Park Central Office Building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May 23, 2017</a:t>
            </a:r>
            <a:endParaRPr lang="en-US" dirty="0"/>
          </a:p>
          <a:p>
            <a:pPr lvl="1"/>
            <a:r>
              <a:rPr lang="en-US" dirty="0"/>
              <a:t>Thank you very much to those faculty allowing us to use their offices in PCOB</a:t>
            </a:r>
          </a:p>
          <a:p>
            <a:r>
              <a:rPr lang="en-US" smtClean="0"/>
              <a:t>Access </a:t>
            </a:r>
            <a:r>
              <a:rPr lang="en-US" dirty="0"/>
              <a:t>to Glass Hall during summer</a:t>
            </a:r>
          </a:p>
          <a:p>
            <a:pPr lvl="1"/>
            <a:r>
              <a:rPr lang="en-US" dirty="0"/>
              <a:t>Contact </a:t>
            </a:r>
            <a:r>
              <a:rPr lang="en-US" dirty="0" smtClean="0"/>
              <a:t>COB Computing or Dave </a:t>
            </a:r>
            <a:r>
              <a:rPr lang="en-US" dirty="0"/>
              <a:t>Meinert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COB Update</a:t>
            </a:r>
          </a:p>
          <a:p>
            <a:r>
              <a:rPr lang="en-US" dirty="0" smtClean="0"/>
              <a:t>Glass Hall Update</a:t>
            </a:r>
          </a:p>
          <a:p>
            <a:r>
              <a:rPr lang="en-US" dirty="0" smtClean="0"/>
              <a:t>AACSB</a:t>
            </a:r>
          </a:p>
          <a:p>
            <a:r>
              <a:rPr lang="en-US" dirty="0" smtClean="0"/>
              <a:t>Shout-outs</a:t>
            </a:r>
          </a:p>
          <a:p>
            <a:r>
              <a:rPr lang="en-US" dirty="0" smtClean="0"/>
              <a:t>Awards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051" y="228600"/>
            <a:ext cx="7620000" cy="838200"/>
          </a:xfrm>
        </p:spPr>
        <p:txBody>
          <a:bodyPr/>
          <a:lstStyle/>
          <a:p>
            <a:r>
              <a:rPr lang="en-US" dirty="0"/>
              <a:t>Timetable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3" y="1447800"/>
            <a:ext cx="8496300" cy="4343400"/>
          </a:xfrm>
        </p:spPr>
        <p:txBody>
          <a:bodyPr>
            <a:normAutofit/>
          </a:bodyPr>
          <a:lstStyle/>
          <a:p>
            <a:r>
              <a:rPr lang="en-US" dirty="0"/>
              <a:t>Expected timing for remainder of project</a:t>
            </a:r>
          </a:p>
          <a:p>
            <a:r>
              <a:rPr lang="en-US" dirty="0"/>
              <a:t>Move back to Glass Hall – </a:t>
            </a:r>
            <a:r>
              <a:rPr lang="en-US" dirty="0" smtClean="0"/>
              <a:t>August 14, 2017 (substantial completion)</a:t>
            </a:r>
          </a:p>
          <a:p>
            <a:r>
              <a:rPr lang="en-US" dirty="0" smtClean="0"/>
              <a:t>Ribbon cutting Thursday of Homecoming, October 26, 2017 (details in the fall)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AACSB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30" y="1546485"/>
            <a:ext cx="11328400" cy="4525963"/>
          </a:xfrm>
        </p:spPr>
        <p:txBody>
          <a:bodyPr/>
          <a:lstStyle/>
          <a:p>
            <a:r>
              <a:rPr lang="en-US" dirty="0" smtClean="0"/>
              <a:t>Accreditation Visit 2017-2018</a:t>
            </a:r>
          </a:p>
          <a:p>
            <a:pPr lvl="1"/>
            <a:r>
              <a:rPr lang="en-US" dirty="0" smtClean="0"/>
              <a:t>February 11-13, 2018</a:t>
            </a:r>
          </a:p>
          <a:p>
            <a:pPr lvl="1"/>
            <a:r>
              <a:rPr lang="en-US" dirty="0" smtClean="0"/>
              <a:t>Chairs:</a:t>
            </a:r>
          </a:p>
          <a:p>
            <a:pPr lvl="2"/>
            <a:r>
              <a:rPr lang="en-US" dirty="0" smtClean="0"/>
              <a:t>Denise Smart, Texas State, Business Chair</a:t>
            </a:r>
          </a:p>
          <a:p>
            <a:pPr lvl="2"/>
            <a:r>
              <a:rPr lang="en-US" dirty="0" smtClean="0"/>
              <a:t>Jim Greenspan, Accounting Chair</a:t>
            </a:r>
          </a:p>
          <a:p>
            <a:r>
              <a:rPr lang="en-US" dirty="0" smtClean="0"/>
              <a:t>Major shout-out to Libby Rozell for outstanding work getting us ready for the visit!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2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Shout-Outs and Awards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Shout-Outs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School of Accountancy, Dick Williams</a:t>
            </a:r>
          </a:p>
          <a:p>
            <a:r>
              <a:rPr lang="en-US" dirty="0" smtClean="0"/>
              <a:t>Computer Information Systems, Josh Davis</a:t>
            </a:r>
          </a:p>
          <a:p>
            <a:r>
              <a:rPr lang="en-US" dirty="0" smtClean="0"/>
              <a:t>Finance and General Business, Kent Ragan</a:t>
            </a:r>
          </a:p>
          <a:p>
            <a:r>
              <a:rPr lang="en-US" dirty="0" smtClean="0"/>
              <a:t>Management, Jeff Jones</a:t>
            </a:r>
          </a:p>
          <a:p>
            <a:r>
              <a:rPr lang="en-US" dirty="0" smtClean="0"/>
              <a:t>Marketing, Ron Coulter</a:t>
            </a:r>
          </a:p>
          <a:p>
            <a:r>
              <a:rPr lang="en-US" dirty="0" smtClean="0"/>
              <a:t>Merchandising and Fashion Design, Ron Coulter</a:t>
            </a:r>
          </a:p>
          <a:p>
            <a:r>
              <a:rPr lang="en-US" dirty="0" smtClean="0"/>
              <a:t>Technology and Construction Management, Neal Callahan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Outstanding Research Paper (2 awards)</a:t>
            </a:r>
          </a:p>
          <a:p>
            <a:pPr lvl="1"/>
            <a:r>
              <a:rPr lang="en-US" dirty="0" smtClean="0"/>
              <a:t>Committee Chair Steve Thomas</a:t>
            </a:r>
          </a:p>
          <a:p>
            <a:pPr lvl="1"/>
            <a:r>
              <a:rPr lang="en-US" dirty="0" smtClean="0"/>
              <a:t>George Schmelzle</a:t>
            </a:r>
          </a:p>
          <a:p>
            <a:pPr lvl="1"/>
            <a:r>
              <a:rPr lang="en-US" dirty="0" smtClean="0"/>
              <a:t>Lawrence Yang</a:t>
            </a:r>
          </a:p>
          <a:p>
            <a:pPr lvl="1"/>
            <a:r>
              <a:rPr lang="en-US" dirty="0" smtClean="0"/>
              <a:t>Jenny Zhang - Presenter</a:t>
            </a:r>
          </a:p>
          <a:p>
            <a:pPr lvl="1"/>
            <a:r>
              <a:rPr lang="en-US" dirty="0" smtClean="0"/>
              <a:t>Cathy Starr</a:t>
            </a:r>
          </a:p>
          <a:p>
            <a:pPr lvl="1"/>
            <a:r>
              <a:rPr lang="en-US" dirty="0" smtClean="0"/>
              <a:t>Christina Simmers</a:t>
            </a:r>
          </a:p>
          <a:p>
            <a:pPr lvl="1"/>
            <a:r>
              <a:rPr lang="en-US" dirty="0" smtClean="0"/>
              <a:t>Nebil Buyurgan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 smtClean="0"/>
              <a:t>Dr. Barry Cobb </a:t>
            </a:r>
            <a:r>
              <a:rPr lang="en-US" sz="4000" dirty="0" smtClean="0"/>
              <a:t>(MKT)</a:t>
            </a:r>
          </a:p>
          <a:p>
            <a:pPr marL="0" indent="0" algn="ctr">
              <a:buNone/>
            </a:pPr>
            <a:r>
              <a:rPr lang="en-US" dirty="0" smtClean="0"/>
              <a:t>Best Non-Empirically Based Research </a:t>
            </a:r>
            <a:r>
              <a:rPr lang="en-US" dirty="0"/>
              <a:t>P</a:t>
            </a:r>
            <a:r>
              <a:rPr lang="en-US" dirty="0" smtClean="0"/>
              <a:t>aper</a:t>
            </a: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Dr. Ron Clark </a:t>
            </a:r>
            <a:r>
              <a:rPr lang="en-US" sz="4000" dirty="0" smtClean="0"/>
              <a:t>(MKT)</a:t>
            </a:r>
          </a:p>
          <a:p>
            <a:pPr marL="0" indent="0" algn="ctr">
              <a:buNone/>
            </a:pPr>
            <a:r>
              <a:rPr lang="en-US" dirty="0" smtClean="0"/>
              <a:t>Best Empirically Based Research Paper</a:t>
            </a:r>
          </a:p>
          <a:p>
            <a:pPr marL="0" indent="0" algn="ctr">
              <a:buNone/>
            </a:pPr>
            <a:r>
              <a:rPr lang="en-US" sz="2800" i="1" dirty="0" smtClean="0"/>
              <a:t>Presented by Jenny Zhang</a:t>
            </a:r>
            <a:endParaRPr lang="en-US" sz="2800" i="1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Service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Dr. Susan Crain </a:t>
            </a:r>
            <a:r>
              <a:rPr lang="en-US" sz="4000" dirty="0" smtClean="0"/>
              <a:t>(FGB)</a:t>
            </a:r>
          </a:p>
          <a:p>
            <a:pPr marL="0" indent="0" algn="ctr">
              <a:buNone/>
            </a:pPr>
            <a:r>
              <a:rPr lang="en-US" sz="2800" i="1" dirty="0" smtClean="0"/>
              <a:t>Presented </a:t>
            </a:r>
            <a:r>
              <a:rPr lang="en-US" sz="2800" i="1" dirty="0" smtClean="0"/>
              <a:t>by Dean Bryant</a:t>
            </a:r>
            <a:endParaRPr lang="en-US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5400" dirty="0" smtClean="0"/>
              <a:t>Dr. Kerri Tassin </a:t>
            </a:r>
            <a:r>
              <a:rPr lang="en-US" sz="4000" dirty="0" smtClean="0"/>
              <a:t>(SOA)</a:t>
            </a:r>
          </a:p>
          <a:p>
            <a:pPr marL="0" indent="0" algn="ctr">
              <a:buNone/>
            </a:pPr>
            <a:r>
              <a:rPr lang="en-US" sz="2400" dirty="0" smtClean="0"/>
              <a:t>Presented </a:t>
            </a:r>
            <a:r>
              <a:rPr lang="en-US" sz="2400" dirty="0" smtClean="0"/>
              <a:t>by the COB Student Leadership </a:t>
            </a:r>
            <a:r>
              <a:rPr lang="en-US" sz="2400" dirty="0" smtClean="0"/>
              <a:t>Council</a:t>
            </a:r>
          </a:p>
          <a:p>
            <a:pPr marL="0" indent="0" algn="ctr">
              <a:buNone/>
            </a:pPr>
            <a:r>
              <a:rPr lang="en-US" sz="2400" i="1" dirty="0" smtClean="0"/>
              <a:t>Presented by </a:t>
            </a:r>
            <a:r>
              <a:rPr lang="en-US" sz="2400" i="1" dirty="0" smtClean="0"/>
              <a:t>Erin Eckels</a:t>
            </a: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37" y="720312"/>
            <a:ext cx="113284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HAPPY SUMMER!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28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2017-18 Budget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 as bad as we initially feared – potentially additional money (if Governor doesn’t withhold) added back – will know more in fall.</a:t>
            </a:r>
          </a:p>
          <a:p>
            <a:r>
              <a:rPr lang="en-US" dirty="0" smtClean="0"/>
              <a:t>COB took a conservative approach</a:t>
            </a:r>
          </a:p>
          <a:p>
            <a:pPr lvl="1"/>
            <a:r>
              <a:rPr lang="en-US" dirty="0" smtClean="0"/>
              <a:t>Our cut was $92,962 (original budget scenarios were as much as $967,000 cut from COB budget)</a:t>
            </a:r>
          </a:p>
          <a:p>
            <a:pPr lvl="1"/>
            <a:r>
              <a:rPr lang="en-US" dirty="0" smtClean="0"/>
              <a:t>One line cut, overage added to salary savings</a:t>
            </a:r>
          </a:p>
          <a:p>
            <a:pPr lvl="1"/>
            <a:r>
              <a:rPr lang="en-US" dirty="0" smtClean="0"/>
              <a:t>One line frozen</a:t>
            </a:r>
          </a:p>
          <a:p>
            <a:pPr lvl="1"/>
            <a:r>
              <a:rPr lang="en-US" dirty="0" smtClean="0"/>
              <a:t>Internet incentive money goes from $55 to $40/head eff. Fall</a:t>
            </a:r>
          </a:p>
          <a:p>
            <a:r>
              <a:rPr lang="en-US" dirty="0" smtClean="0"/>
              <a:t>Thank you to COB Budget Committee</a:t>
            </a:r>
          </a:p>
          <a:p>
            <a:r>
              <a:rPr lang="en-US" dirty="0" smtClean="0"/>
              <a:t>We will carefully watch next year’s budget outlook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an important part of MSU budgeting picture</a:t>
            </a:r>
          </a:p>
          <a:p>
            <a:r>
              <a:rPr lang="en-US" dirty="0" smtClean="0"/>
              <a:t>We are watching closely</a:t>
            </a:r>
          </a:p>
          <a:p>
            <a:r>
              <a:rPr lang="en-US" dirty="0" smtClean="0"/>
              <a:t>Admissions are up but registrations are slightly 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hired two people for this fall</a:t>
            </a:r>
          </a:p>
          <a:p>
            <a:pPr lvl="1"/>
            <a:r>
              <a:rPr lang="en-US" dirty="0" smtClean="0"/>
              <a:t>Dr. Josh Coleman</a:t>
            </a:r>
          </a:p>
          <a:p>
            <a:pPr lvl="2"/>
            <a:r>
              <a:rPr lang="en-US" dirty="0" smtClean="0"/>
              <a:t>New Graduate coming from University of Memphis, replacing Amy Stokes</a:t>
            </a:r>
          </a:p>
          <a:p>
            <a:pPr lvl="1"/>
            <a:r>
              <a:rPr lang="en-US" dirty="0" smtClean="0"/>
              <a:t>Dr. Puneet Prakash, Baker Chair</a:t>
            </a:r>
          </a:p>
          <a:p>
            <a:pPr lvl="2"/>
            <a:r>
              <a:rPr lang="en-US" dirty="0" smtClean="0"/>
              <a:t>Coming from Virginia Commonwealth University</a:t>
            </a:r>
          </a:p>
          <a:p>
            <a:r>
              <a:rPr lang="en-US" dirty="0" smtClean="0"/>
              <a:t>Hiring for Fall 2018-19</a:t>
            </a:r>
          </a:p>
          <a:p>
            <a:pPr lvl="1"/>
            <a:r>
              <a:rPr lang="en-US" dirty="0" smtClean="0"/>
              <a:t>Expect somewhere around 8 positions </a:t>
            </a:r>
          </a:p>
          <a:p>
            <a:pPr lvl="1"/>
            <a:r>
              <a:rPr lang="en-US" dirty="0" smtClean="0"/>
              <a:t>Searches to start this summer for conference cycle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9E58-780B-4B3A-8E9D-92B56F3DA124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6" y="1685927"/>
            <a:ext cx="11328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Faculty &amp; Staff Retirements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CDB-682C-45FA-98A2-EB03574C6C59}" type="datetime1">
              <a:rPr lang="en-US" smtClean="0">
                <a:solidFill>
                  <a:prstClr val="white">
                    <a:lumMod val="95000"/>
                  </a:prstClr>
                </a:solidFill>
              </a:rPr>
              <a:t>5/12/2017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Spring 2017 All-COB Spring Meeting and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3B0F-4207-4A37-87D2-D8CD9165A2AE}" type="slidenum">
              <a:rPr lang="en-US" smtClean="0">
                <a:solidFill>
                  <a:prstClr val="white">
                    <a:lumMod val="9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370055"/>
              </p:ext>
            </p:extLst>
          </p:nvPr>
        </p:nvGraphicFramePr>
        <p:xfrm>
          <a:off x="4688673" y="2509567"/>
          <a:ext cx="2694005" cy="3368553"/>
        </p:xfrm>
        <a:graphic>
          <a:graphicData uri="http://schemas.openxmlformats.org/drawingml/2006/table">
            <a:tbl>
              <a:tblPr firstRow="1" firstCol="1" bandRow="1"/>
              <a:tblGrid>
                <a:gridCol w="269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73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Michal Dale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528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Phil Harsha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Mike Hignite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Corinne Karuppan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Peggy Piekarski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Jim Scott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Glass Hall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17221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Renovation and Addition to Glass Hall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5895214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Arial" pitchFamily="34" charset="0"/>
              <a:buChar char="•"/>
            </a:pPr>
            <a:r>
              <a:rPr lang="en-US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New dramatic front door for facility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68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B Maroon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B Maroon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1043</Words>
  <Application>Microsoft Office PowerPoint</Application>
  <PresentationFormat>Widescreen</PresentationFormat>
  <Paragraphs>240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Baskerville Old Face</vt:lpstr>
      <vt:lpstr>Baskerville-Old-Face</vt:lpstr>
      <vt:lpstr>Calibri</vt:lpstr>
      <vt:lpstr>Times New Roman</vt:lpstr>
      <vt:lpstr>COB Maroon Photo</vt:lpstr>
      <vt:lpstr>1_COB Maroon Photo</vt:lpstr>
      <vt:lpstr>Office Theme</vt:lpstr>
      <vt:lpstr>Spring 2017 All-COB Meeting “Quality in All We Do”  May 12, 2017</vt:lpstr>
      <vt:lpstr>Agenda</vt:lpstr>
      <vt:lpstr>COB Update</vt:lpstr>
      <vt:lpstr>2017-18 Budget Overview</vt:lpstr>
      <vt:lpstr>Enrollment</vt:lpstr>
      <vt:lpstr>Hiring</vt:lpstr>
      <vt:lpstr>Retirements </vt:lpstr>
      <vt:lpstr>Glass Hall Update</vt:lpstr>
      <vt:lpstr>PowerPoint Presentation</vt:lpstr>
      <vt:lpstr>PowerPoint Presentation</vt:lpstr>
      <vt:lpstr>Renovation &amp; Construction To Date</vt:lpstr>
      <vt:lpstr>Summer 2017 (Renovation)</vt:lpstr>
      <vt:lpstr>Summer 2017 (Addition)</vt:lpstr>
      <vt:lpstr>Preparing for SU17</vt:lpstr>
      <vt:lpstr>Checklist for Closing Offices</vt:lpstr>
      <vt:lpstr>Safeguarding Offices &amp; Computers</vt:lpstr>
      <vt:lpstr>Emergency Access to Offices </vt:lpstr>
      <vt:lpstr>Finding COB Offices</vt:lpstr>
      <vt:lpstr>Preparation for Summer 2017</vt:lpstr>
      <vt:lpstr>Timetable</vt:lpstr>
      <vt:lpstr>AACSB Update</vt:lpstr>
      <vt:lpstr>Faculty Shout-Outs and Awards</vt:lpstr>
      <vt:lpstr>Shout-Outs</vt:lpstr>
      <vt:lpstr>Awards</vt:lpstr>
      <vt:lpstr>Award Winners</vt:lpstr>
      <vt:lpstr>Outstanding Service Award</vt:lpstr>
      <vt:lpstr>Outstanding Professor</vt:lpstr>
      <vt:lpstr>PowerPoint Presentation</vt:lpstr>
    </vt:vector>
  </TitlesOfParts>
  <Company>Missouri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Advisory Council Meeting “Charting the Future”  April 29, 2016</dc:title>
  <dc:creator>Cornelius, Sherri L</dc:creator>
  <cp:lastModifiedBy>Crebs, Brenda</cp:lastModifiedBy>
  <cp:revision>99</cp:revision>
  <cp:lastPrinted>2017-05-12T13:14:46Z</cp:lastPrinted>
  <dcterms:created xsi:type="dcterms:W3CDTF">2016-04-28T15:47:41Z</dcterms:created>
  <dcterms:modified xsi:type="dcterms:W3CDTF">2017-05-12T18:55:47Z</dcterms:modified>
</cp:coreProperties>
</file>